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19"/>
  </p:notesMasterIdLst>
  <p:sldIdLst>
    <p:sldId id="258" r:id="rId5"/>
    <p:sldId id="259" r:id="rId6"/>
    <p:sldId id="260" r:id="rId7"/>
    <p:sldId id="271" r:id="rId8"/>
    <p:sldId id="272" r:id="rId9"/>
    <p:sldId id="273" r:id="rId10"/>
    <p:sldId id="264" r:id="rId11"/>
    <p:sldId id="270" r:id="rId12"/>
    <p:sldId id="274" r:id="rId13"/>
    <p:sldId id="262" r:id="rId14"/>
    <p:sldId id="275" r:id="rId15"/>
    <p:sldId id="276" r:id="rId16"/>
    <p:sldId id="265"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C4D"/>
    <a:srgbClr val="E6E6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2D117-490D-458B-C090-3C97CAFA325D}" v="1" dt="2024-05-27T20:41:41.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57" d="100"/>
          <a:sy n="57" d="100"/>
        </p:scale>
        <p:origin x="83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13088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323902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now like to talk about how one can reason with frame logic formulae.</a:t>
            </a:r>
          </a:p>
          <a:p>
            <a:r>
              <a:rPr lang="en-US" dirty="0"/>
              <a:t>We have seen that FL extends ford. But we show that FL formulae are reducible to ford formulae</a:t>
            </a:r>
          </a:p>
          <a:p>
            <a:r>
              <a:rPr lang="en-US" dirty="0"/>
              <a:t>This means that we can simply do the reduction and check our assertions using any number of existing tools that reason about formulae in first order logic with recursive definitions</a:t>
            </a:r>
          </a:p>
          <a:p>
            <a:r>
              <a:rPr lang="en-US" dirty="0"/>
              <a:t>This is very different from separation logic, which has the magic wand operator whose semantics is not first order expressible. This reduction is a key result of our work</a:t>
            </a:r>
          </a:p>
          <a:p>
            <a:endParaRPr lang="en-US" dirty="0"/>
          </a:p>
          <a:p>
            <a:r>
              <a:rPr lang="en-US" dirty="0"/>
              <a:t>I have shown some examples of what the reduced formulae look like. Recall that support is defined on the structure of the formula, so given this if then else expression in example 1 we can simply apply the definition on the structure of the expression, and eventually end up with an expression that does not have the support operator</a:t>
            </a:r>
          </a:p>
          <a:p>
            <a:r>
              <a:rPr lang="en-US" dirty="0"/>
              <a:t>Example 2 shows that this idea works for supports of recursively defined functions as well.</a:t>
            </a:r>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278058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in which we explore the expressiveness of frame logic is by proving that it captures a ‘precise’ fragment of separation logic. What is this fragment?</a:t>
            </a:r>
          </a:p>
          <a:p>
            <a:r>
              <a:rPr lang="en-US" dirty="0"/>
              <a:t>It contains formulae that have unique and determined </a:t>
            </a:r>
            <a:r>
              <a:rPr lang="en-US" dirty="0" err="1"/>
              <a:t>heaplets</a:t>
            </a:r>
            <a:r>
              <a:rPr lang="en-US" dirty="0"/>
              <a:t>, which is not true of all separation logic formulae.</a:t>
            </a:r>
          </a:p>
          <a:p>
            <a:r>
              <a:rPr lang="en-US" dirty="0"/>
              <a:t>Such a precise fragment is of special interest in the literature, and is studied distinctly. We can see some examples of formulae in this fragment</a:t>
            </a:r>
          </a:p>
          <a:p>
            <a:r>
              <a:rPr lang="en-US" dirty="0"/>
              <a:t>The formula x points to y has the unique singleton </a:t>
            </a:r>
            <a:r>
              <a:rPr lang="en-US" dirty="0" err="1"/>
              <a:t>heaplet</a:t>
            </a:r>
            <a:r>
              <a:rPr lang="en-US" dirty="0"/>
              <a:t> containing x</a:t>
            </a:r>
          </a:p>
          <a:p>
            <a:r>
              <a:rPr lang="en-US" dirty="0"/>
              <a:t>And if then else expression built up of similar atomic formulae also falls within this fragment</a:t>
            </a:r>
          </a:p>
          <a:p>
            <a:r>
              <a:rPr lang="en-US" dirty="0"/>
              <a:t>We can also have recursively defined predicates list </a:t>
            </a:r>
            <a:r>
              <a:rPr lang="en-US" dirty="0" err="1"/>
              <a:t>list</a:t>
            </a:r>
            <a:r>
              <a:rPr lang="en-US" dirty="0"/>
              <a:t> and binary tree (whose definitions we have seen earlier), and it turns out that those have precise </a:t>
            </a:r>
            <a:r>
              <a:rPr lang="en-US" dirty="0" err="1"/>
              <a:t>heaplets</a:t>
            </a:r>
            <a:r>
              <a:rPr lang="en-US" dirty="0"/>
              <a:t> too! </a:t>
            </a:r>
          </a:p>
          <a:p>
            <a:r>
              <a:rPr lang="en-US" dirty="0"/>
              <a:t>The paper contains the definition of the fragment</a:t>
            </a:r>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397481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that this very expressive fragment can be captured by frame logic.</a:t>
            </a:r>
          </a:p>
          <a:p>
            <a:r>
              <a:rPr lang="en-US" dirty="0"/>
              <a:t>What that means is that we have a semantics preserving translation. For a precise separation logic formula phi, we can define a frame logic formula FL of phi whose truth value is the same and the support corresponds to the heap of the formula as defined by separation logic</a:t>
            </a:r>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331981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also have a full program logic for a while programming language where the annotations are in frame logic</a:t>
            </a:r>
          </a:p>
          <a:p>
            <a:r>
              <a:rPr lang="en-US" dirty="0"/>
              <a:t>We have local rules in the same vein as separation logic which allow compositional reasoning of local changes and frame reasoning using the frame rule given here</a:t>
            </a:r>
          </a:p>
          <a:p>
            <a:r>
              <a:rPr lang="en-US" dirty="0"/>
              <a:t>We also define global rules that define weakest tightest preconditions of programs</a:t>
            </a:r>
          </a:p>
          <a:p>
            <a:r>
              <a:rPr lang="en-US" dirty="0"/>
              <a:t>The weakest tightest precondition of a formula across a program is the weakest formula in terms of truth (this is the standard weakest pre definition) and its support is the tightest of all possible valid preconditions</a:t>
            </a:r>
          </a:p>
          <a:p>
            <a:r>
              <a:rPr lang="en-US" dirty="0"/>
              <a:t>Such a weakest tightest pre allows us to reduce reasoning of heap manipulating programs annotated with </a:t>
            </a:r>
            <a:r>
              <a:rPr lang="en-US" dirty="0" err="1"/>
              <a:t>fl</a:t>
            </a:r>
            <a:r>
              <a:rPr lang="en-US" dirty="0"/>
              <a:t> formulae to </a:t>
            </a:r>
            <a:r>
              <a:rPr lang="en-US" dirty="0" err="1"/>
              <a:t>fl</a:t>
            </a:r>
            <a:r>
              <a:rPr lang="en-US" dirty="0"/>
              <a:t>, which is itself reducible to ford as shown earlier. So we can reason about programs using existing tool support for first order logic</a:t>
            </a:r>
          </a:p>
          <a:p>
            <a:r>
              <a:rPr lang="en-US" dirty="0"/>
              <a:t>The actual definitions are pretty involved; please check out the paper for the formal rules and their correctness proofs</a:t>
            </a:r>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3521805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have frame logic, which is an alternative to separation logic that has tight, local, and implicitly defined supports. It extends first order logic in semantics and is reducible to first order in terms of reasoning, which enables automation. </a:t>
            </a:r>
          </a:p>
          <a:p>
            <a:r>
              <a:rPr lang="en-US" dirty="0"/>
              <a:t>In terms of Separation logic, it captures a pretty useful and expressive ‘precise’ fragment of separation logic, and also supports reasoning about programs by the use of our program logic</a:t>
            </a:r>
          </a:p>
          <a:p>
            <a:endParaRPr lang="en-US" dirty="0"/>
          </a:p>
          <a:p>
            <a:r>
              <a:rPr lang="en-US" dirty="0"/>
              <a:t>Our work is not the first one in this space: please check out the paper for a discussion about the relation with other such logics like region logic</a:t>
            </a:r>
          </a:p>
          <a:p>
            <a:endParaRPr lang="en-US" dirty="0"/>
          </a:p>
          <a:p>
            <a:r>
              <a:rPr lang="en-US" dirty="0"/>
              <a:t>Thank you</a:t>
            </a:r>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00631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salient features of Frame Logic, which I will abbreviate as FL</a:t>
            </a:r>
          </a:p>
          <a:p>
            <a:pPr marL="171450" indent="-171450">
              <a:buFontTx/>
              <a:buChar char="-"/>
            </a:pPr>
            <a:r>
              <a:rPr lang="en-US" dirty="0"/>
              <a:t>It is, foremost, an alternative to separation logic which I’m calling SL</a:t>
            </a:r>
          </a:p>
          <a:p>
            <a:pPr marL="171450" indent="-171450">
              <a:buFontTx/>
              <a:buChar char="-"/>
            </a:pPr>
            <a:r>
              <a:rPr lang="en-US" dirty="0"/>
              <a:t>It is based on similar design principles as Separation Logic, with implicit and ‘local’ or ‘tight’ </a:t>
            </a:r>
            <a:r>
              <a:rPr lang="en-US" dirty="0" err="1"/>
              <a:t>heaplets</a:t>
            </a:r>
            <a:r>
              <a:rPr lang="en-US" dirty="0"/>
              <a:t>. A big application focus of FL is heap manipulating programs, just like SL</a:t>
            </a:r>
          </a:p>
          <a:p>
            <a:pPr marL="171450" indent="-171450">
              <a:buFontTx/>
              <a:buChar char="-"/>
            </a:pPr>
            <a:r>
              <a:rPr lang="en-US" dirty="0"/>
              <a:t>It extends first order logic, meaning that it extends the syntax and the usual semantics of FO. In particular it has to separation conjunction * or magic wand like separation logic</a:t>
            </a:r>
          </a:p>
          <a:p>
            <a:pPr marL="171450" indent="-171450">
              <a:buFontTx/>
              <a:buChar char="-"/>
            </a:pPr>
            <a:r>
              <a:rPr lang="en-US" dirty="0"/>
              <a:t>Frame logic formulae are reducible to first order formulae. This means that we can use a wide array of existing tools available for FO reasoning to reason automatically about frame logic assertions</a:t>
            </a:r>
          </a:p>
          <a:p>
            <a:pPr marL="171450" indent="-171450">
              <a:buFontTx/>
              <a:buChar char="-"/>
            </a:pPr>
            <a:r>
              <a:rPr lang="en-US" dirty="0"/>
              <a:t>In terms of its expressive power with respect to SL, it captures a ‘precise’ fragment of separation logic that has unique </a:t>
            </a:r>
            <a:r>
              <a:rPr lang="en-US" dirty="0" err="1"/>
              <a:t>heaplets</a:t>
            </a:r>
            <a:r>
              <a:rPr lang="en-US" dirty="0"/>
              <a:t> (I will explain this later)</a:t>
            </a:r>
          </a:p>
          <a:p>
            <a:pPr marL="171450" indent="-171450">
              <a:buFontTx/>
              <a:buChar char="-"/>
            </a:pPr>
            <a:r>
              <a:rPr lang="en-US" dirty="0"/>
              <a:t>Finally, we also have a full program logic with local and global rules to reason about programs annotated with Frame Logic</a:t>
            </a:r>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360706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syntax of frame logic.</a:t>
            </a:r>
          </a:p>
          <a:p>
            <a:r>
              <a:rPr lang="en-US" dirty="0"/>
              <a:t>First I give you the syntax of multi-sorted first order logic with recursive definitions which I will call FORD for the rest of the talk, which stands for first order logic with recursive definitions</a:t>
            </a:r>
          </a:p>
          <a:p>
            <a:r>
              <a:rPr lang="en-US" dirty="0"/>
              <a:t>This has formulae with the usual Boolean combinations and quantification, as well as certain symbols that correspond to recursively defined functions.</a:t>
            </a:r>
          </a:p>
          <a:p>
            <a:r>
              <a:rPr lang="en-US" dirty="0"/>
              <a:t>So in ford you can write formulae like list x and list y, which means that x points to a list and y points to a list</a:t>
            </a:r>
          </a:p>
          <a:p>
            <a:r>
              <a:rPr lang="en-US" dirty="0"/>
              <a:t>The predicate list itself has a recursive definition interpreted as the least fixpoint</a:t>
            </a:r>
          </a:p>
          <a:p>
            <a:endParaRPr lang="en-US" dirty="0"/>
          </a:p>
          <a:p>
            <a:r>
              <a:rPr lang="en-US" dirty="0"/>
              <a:t>Now, frame logic simply extends ford with a ‘support’ operator Sp. This operator is set-valued, and can be used in the way we use set-valued expressions.</a:t>
            </a:r>
          </a:p>
          <a:p>
            <a:r>
              <a:rPr lang="en-US" dirty="0"/>
              <a:t>This allows us to write formulae like list x and list y and support of list x and list y do not intersect, which means that x and y point to disjoint lists. This will become clearer when we look at semantics. </a:t>
            </a:r>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84209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FL extends FORD, we only need to now understand the semantics of the support operator</a:t>
            </a:r>
          </a:p>
          <a:p>
            <a:r>
              <a:rPr lang="en-US" dirty="0"/>
              <a:t>Intuitively, the support of a formula alpha is the set of elements in the underlying universe that ‘determine’ the truth hood of alpha</a:t>
            </a:r>
          </a:p>
          <a:p>
            <a:r>
              <a:rPr lang="en-US" dirty="0"/>
              <a:t>In other words, if you changed some pointers or changed the model outside of the support of alpha then the truth of alpha remains the same</a:t>
            </a:r>
          </a:p>
          <a:p>
            <a:endParaRPr lang="en-US" dirty="0"/>
          </a:p>
          <a:p>
            <a:r>
              <a:rPr lang="en-US" dirty="0"/>
              <a:t>Let us look at a simple example. The support of the formula next of x is equal to y is just the singleton set containing x</a:t>
            </a:r>
          </a:p>
          <a:p>
            <a:r>
              <a:rPr lang="en-US" dirty="0"/>
              <a:t>As you can see from the figure, we only need to know the valuations in the model on x, and we can definitely determine whether next of x is y </a:t>
            </a:r>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86794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slightly more complex case. The support of the formula alpha ‘and’ beta is simply the union of the supports of the two formulae, as you can see in the figure. Because if the model doesn’t change those parts, we can say that the value of alpha and beta is the same</a:t>
            </a:r>
          </a:p>
          <a:p>
            <a:r>
              <a:rPr lang="en-US" dirty="0"/>
              <a:t>This is also the case for the formula alpha or beta in our logic. It is the union of the two supports. </a:t>
            </a:r>
          </a:p>
          <a:p>
            <a:r>
              <a:rPr lang="en-US" dirty="0"/>
              <a:t>Note that this is ‘different’ from separation logic, because we have that the support of the negation of a formula is the same as the support of the formula.</a:t>
            </a:r>
          </a:p>
          <a:p>
            <a:r>
              <a:rPr lang="en-US" dirty="0"/>
              <a:t>In other words, the support is determined regardless of the truth value of a formula</a:t>
            </a:r>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8889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quickly consider another complex example involving the recursively defined predicate list</a:t>
            </a:r>
          </a:p>
          <a:p>
            <a:r>
              <a:rPr lang="en-US" dirty="0"/>
              <a:t>We expect intuitively that the support of the expression list of x is the set of all the heap locations that are in the list</a:t>
            </a:r>
          </a:p>
          <a:p>
            <a:r>
              <a:rPr lang="en-US" dirty="0"/>
              <a:t>This is true of the semantics of the support operator</a:t>
            </a:r>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20303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are familiar with the syntax and semantics of FL, we can look at some examples of frame logic formulae</a:t>
            </a:r>
          </a:p>
          <a:p>
            <a:r>
              <a:rPr lang="en-US" dirty="0"/>
              <a:t>The first example is that of the definition of a binary tree. It is recursively defined as shown on the slide</a:t>
            </a:r>
          </a:p>
          <a:p>
            <a:r>
              <a:rPr lang="en-US" dirty="0"/>
              <a:t>It says that nil is a binary tree, otherwise x points to a binary tree if it points to two other nodes left and right, each of which </a:t>
            </a:r>
          </a:p>
          <a:p>
            <a:r>
              <a:rPr lang="en-US" dirty="0"/>
              <a:t>themselves point to binary trees.</a:t>
            </a:r>
          </a:p>
          <a:p>
            <a:r>
              <a:rPr lang="en-US" dirty="0"/>
              <a:t>Most importantly, the support or </a:t>
            </a:r>
            <a:r>
              <a:rPr lang="en-US" dirty="0" err="1"/>
              <a:t>heaplet</a:t>
            </a:r>
            <a:r>
              <a:rPr lang="en-US" dirty="0"/>
              <a:t> in separation logic jargon of the two subtrees must not intersect with each other or with the root node x</a:t>
            </a:r>
          </a:p>
          <a:p>
            <a:r>
              <a:rPr lang="en-US" dirty="0"/>
              <a:t>The support operator is used crucially in expressing the </a:t>
            </a:r>
            <a:r>
              <a:rPr lang="en-US" dirty="0" err="1"/>
              <a:t>disjointness</a:t>
            </a:r>
            <a:endParaRPr lang="en-US" dirty="0"/>
          </a:p>
          <a:p>
            <a:endParaRPr lang="en-US" dirty="0"/>
          </a:p>
          <a:p>
            <a:r>
              <a:rPr lang="en-US" dirty="0"/>
              <a:t>A more complex example is that of two lists and may or may not merge, and by merge I mean the kind of intersection shown in the figure. There are just two lists in the heap pointed to by x and y</a:t>
            </a:r>
          </a:p>
          <a:p>
            <a:r>
              <a:rPr lang="en-US" dirty="0"/>
              <a:t>In frame logic as in first order logic, one can simply say list of x and list of y</a:t>
            </a:r>
          </a:p>
          <a:p>
            <a:r>
              <a:rPr lang="en-US" dirty="0"/>
              <a:t>However, in separation logic you would have to write a much more complex formula that splits cases on whether x and y indeed merge or not</a:t>
            </a:r>
          </a:p>
          <a:p>
            <a:r>
              <a:rPr lang="en-US" dirty="0"/>
              <a:t>This quickly becomes even more complex when several data structures are overlaid, and frame logic succeeds here.</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347498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many more such examples of frame logic formulae in the paper. Please check them out.</a:t>
            </a:r>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33589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we’ve seen some examples and we know what frame logic formulae look like and what they mean</a:t>
            </a:r>
          </a:p>
          <a:p>
            <a:r>
              <a:rPr lang="en-US" dirty="0"/>
              <a:t>Let us look at how frame reasoning is enabled in frame logic</a:t>
            </a:r>
          </a:p>
          <a:p>
            <a:r>
              <a:rPr lang="en-US" dirty="0"/>
              <a:t>A simple example that requires frame reasoning is that of x and y that point to two ‘disjoint’ lists, as seen in the top figure</a:t>
            </a:r>
          </a:p>
          <a:p>
            <a:r>
              <a:rPr lang="en-US" dirty="0"/>
              <a:t>Now if a program modifies the next pointer on x to point to itself, we can see from the bottom figure that x no longer points to a list ending in nil</a:t>
            </a:r>
          </a:p>
          <a:p>
            <a:r>
              <a:rPr lang="en-US" dirty="0"/>
              <a:t>However, y still points to a list and we would like to conclude that. This is easy because as we can see from the bottom figure that the support of the list pointed to by y is not touched by the program at all. This the frame rule, and so in frame logic we can write the </a:t>
            </a:r>
            <a:r>
              <a:rPr lang="en-US" dirty="0" err="1"/>
              <a:t>disjointness</a:t>
            </a:r>
            <a:r>
              <a:rPr lang="en-US" dirty="0"/>
              <a:t> of the two lists using the support operator and intersection, which enables us to conclude the desired postcondition</a:t>
            </a:r>
          </a:p>
          <a:p>
            <a:r>
              <a:rPr lang="en-US" dirty="0"/>
              <a:t>This is an instance of a much more general ‘frame rule’ that we describe in the paper. It essentially says that if the support of a formula mu is not modified by the program, you can simply assert it in the precondition and retain the additional assertion in the postcondition </a:t>
            </a:r>
          </a:p>
          <a:p>
            <a:r>
              <a:rPr lang="en-US" dirty="0"/>
              <a:t>Achieving this is quite nontrivial; Please check out the paper for the formal presentation and proof</a:t>
            </a:r>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110404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16143-E03C-4CFD-AFDC-14E5BDEA754C}"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244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59FD0C-5451-4CA0-86AF-E70AE3279989}" type="datetimeFigureOut">
              <a:rPr lang="en-US" smtClean="0"/>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34963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96212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31004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7007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40301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87022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472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687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18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56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217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5/27/2024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936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5/27/2024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830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5/27/2024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691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238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E6440AA-91A0-436F-8FDB-C0F939DCAE21}" type="datetimeFigureOut">
              <a:rPr lang="en-US" smtClean="0"/>
              <a:t>5/27/2024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859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E59FD0C-5451-4CA0-86AF-E70AE3279989}" type="datetimeFigureOut">
              <a:rPr lang="en-US" smtClean="0"/>
              <a:t>5/27/2024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7116792"/>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0.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tags" Target="../tags/tag20.xml"/><Relationship Id="rId16" Type="http://schemas.openxmlformats.org/officeDocument/2006/relationships/image" Target="../media/image32.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28.png"/><Relationship Id="rId5" Type="http://schemas.openxmlformats.org/officeDocument/2006/relationships/tags" Target="../tags/tag23.xml"/><Relationship Id="rId15" Type="http://schemas.openxmlformats.org/officeDocument/2006/relationships/image" Target="../media/image2.png"/><Relationship Id="rId10" Type="http://schemas.openxmlformats.org/officeDocument/2006/relationships/image" Target="../media/image240.png"/><Relationship Id="rId4" Type="http://schemas.openxmlformats.org/officeDocument/2006/relationships/tags" Target="../tags/tag22.xml"/><Relationship Id="rId9" Type="http://schemas.openxmlformats.org/officeDocument/2006/relationships/notesSlide" Target="../notesSlides/notesSlide10.xml"/><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8.xml"/><Relationship Id="rId7" Type="http://schemas.openxmlformats.org/officeDocument/2006/relationships/image" Target="../media/image3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1.xml"/><Relationship Id="rId5" Type="http://schemas.openxmlformats.org/officeDocument/2006/relationships/slideLayout" Target="../slideLayouts/slideLayout2.xml"/><Relationship Id="rId10" Type="http://schemas.openxmlformats.org/officeDocument/2006/relationships/image" Target="../media/image37.png"/><Relationship Id="rId4" Type="http://schemas.openxmlformats.org/officeDocument/2006/relationships/tags" Target="../tags/tag29.xm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36.png"/><Relationship Id="rId3" Type="http://schemas.openxmlformats.org/officeDocument/2006/relationships/tags" Target="../tags/tag32.xml"/><Relationship Id="rId7" Type="http://schemas.openxmlformats.org/officeDocument/2006/relationships/slideLayout" Target="../slideLayouts/slideLayout2.xml"/><Relationship Id="rId12" Type="http://schemas.openxmlformats.org/officeDocument/2006/relationships/image" Target="../media/image39.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38.png"/><Relationship Id="rId5" Type="http://schemas.openxmlformats.org/officeDocument/2006/relationships/tags" Target="../tags/tag34.xml"/><Relationship Id="rId10" Type="http://schemas.openxmlformats.org/officeDocument/2006/relationships/image" Target="../media/image35.png"/><Relationship Id="rId4" Type="http://schemas.openxmlformats.org/officeDocument/2006/relationships/tags" Target="../tags/tag33.xml"/><Relationship Id="rId9" Type="http://schemas.openxmlformats.org/officeDocument/2006/relationships/image" Target="../media/image34.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xml"/><Relationship Id="rId7" Type="http://schemas.openxmlformats.org/officeDocument/2006/relationships/image" Target="../media/image90.png"/><Relationship Id="rId12" Type="http://schemas.openxmlformats.org/officeDocument/2006/relationships/image" Target="../media/image1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notesSlide" Target="../notesSlides/notesSlide5.xml"/><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9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7.xml"/><Relationship Id="rId5" Type="http://schemas.openxmlformats.org/officeDocument/2006/relationships/slideLayout" Target="../slideLayouts/slideLayout2.xml"/><Relationship Id="rId10" Type="http://schemas.openxmlformats.org/officeDocument/2006/relationships/image" Target="../media/image22.png"/><Relationship Id="rId4" Type="http://schemas.openxmlformats.org/officeDocument/2006/relationships/tags" Target="../tags/tag15.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8.xml"/><Relationship Id="rId7" Type="http://schemas.openxmlformats.org/officeDocument/2006/relationships/image" Target="../media/image2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4.png"/><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4283" y="318787"/>
            <a:ext cx="11383860" cy="2399242"/>
          </a:xfrm>
        </p:spPr>
        <p:txBody>
          <a:bodyPr anchor="ctr">
            <a:normAutofit/>
          </a:bodyPr>
          <a:lstStyle/>
          <a:p>
            <a:pPr algn="ctr"/>
            <a:r>
              <a:rPr lang="en-US" sz="6000" dirty="0"/>
              <a:t>A First-Order Logic with Frames</a:t>
            </a:r>
          </a:p>
        </p:txBody>
      </p:sp>
      <p:sp>
        <p:nvSpPr>
          <p:cNvPr id="3" name="Content Placeholder 2"/>
          <p:cNvSpPr>
            <a:spLocks noGrp="1"/>
          </p:cNvSpPr>
          <p:nvPr>
            <p:ph type="subTitle" idx="1"/>
          </p:nvPr>
        </p:nvSpPr>
        <p:spPr>
          <a:xfrm>
            <a:off x="1377053" y="5229281"/>
            <a:ext cx="9418320" cy="1183261"/>
          </a:xfrm>
        </p:spPr>
        <p:txBody>
          <a:bodyPr>
            <a:normAutofit/>
          </a:bodyPr>
          <a:lstStyle/>
          <a:p>
            <a:pPr algn="ctr"/>
            <a:r>
              <a:rPr lang="en-US" dirty="0"/>
              <a:t>University of Illinois at Urbana-Champaign and RWTH Aachen</a:t>
            </a:r>
            <a:endParaRPr dirty="0"/>
          </a:p>
        </p:txBody>
      </p:sp>
      <p:sp>
        <p:nvSpPr>
          <p:cNvPr id="5" name="Content Placeholder 2">
            <a:extLst>
              <a:ext uri="{FF2B5EF4-FFF2-40B4-BE49-F238E27FC236}">
                <a16:creationId xmlns:a16="http://schemas.microsoft.com/office/drawing/2014/main" id="{2BCAFE67-CC92-47B4-9BD0-5830D3561B80}"/>
              </a:ext>
            </a:extLst>
          </p:cNvPr>
          <p:cNvSpPr txBox="1">
            <a:spLocks/>
          </p:cNvSpPr>
          <p:nvPr/>
        </p:nvSpPr>
        <p:spPr>
          <a:xfrm>
            <a:off x="1386840" y="3252662"/>
            <a:ext cx="9418320" cy="1183261"/>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en-US" dirty="0"/>
              <a:t>Adithya Murali, Lucas Peña, Christof Löding, and P. Madhusudan</a:t>
            </a:r>
          </a:p>
        </p:txBody>
      </p:sp>
    </p:spTree>
    <p:extLst>
      <p:ext uri="{BB962C8B-B14F-4D97-AF65-F5344CB8AC3E}">
        <p14:creationId xmlns:p14="http://schemas.microsoft.com/office/powerpoint/2010/main" val="1781905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173373"/>
            <a:ext cx="9905998" cy="1152088"/>
          </a:xfrm>
        </p:spPr>
        <p:txBody>
          <a:bodyPr/>
          <a:lstStyle/>
          <a:p>
            <a:pPr algn="ctr"/>
            <a:r>
              <a:rPr lang="en-US" dirty="0"/>
              <a:t>Reduction to FO-RD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AC9B1B-506E-4F50-82B8-08873A59D2B9}"/>
                  </a:ext>
                </a:extLst>
              </p:cNvPr>
              <p:cNvSpPr txBox="1"/>
              <p:nvPr/>
            </p:nvSpPr>
            <p:spPr>
              <a:xfrm>
                <a:off x="573248" y="1325461"/>
                <a:ext cx="10914077" cy="4893647"/>
              </a:xfrm>
              <a:prstGeom prst="rect">
                <a:avLst/>
              </a:prstGeom>
              <a:noFill/>
            </p:spPr>
            <p:txBody>
              <a:bodyPr wrap="square" rtlCol="0">
                <a:spAutoFit/>
              </a:bodyPr>
              <a:lstStyle/>
              <a:p>
                <a:r>
                  <a:rPr lang="en-US" sz="2000" dirty="0"/>
                  <a:t>FL formula + auxiliary predicates </a:t>
                </a:r>
                <a14:m>
                  <m:oMath xmlns:m="http://schemas.openxmlformats.org/officeDocument/2006/math">
                    <m:r>
                      <a:rPr lang="en-US" sz="2000" b="0" i="1" smtClean="0">
                        <a:latin typeface="Cambria Math" panose="02040503050406030204" pitchFamily="18" charset="0"/>
                      </a:rPr>
                      <m:t>≡</m:t>
                    </m:r>
                  </m:oMath>
                </a14:m>
                <a:r>
                  <a:rPr lang="en-US" sz="2000" b="0" dirty="0"/>
                  <a:t> FO-RD formula</a:t>
                </a:r>
              </a:p>
              <a:p>
                <a:endParaRPr lang="en-US" sz="2000" b="0" dirty="0"/>
              </a:p>
              <a:p>
                <a:r>
                  <a:rPr lang="en-US" sz="2000" dirty="0">
                    <a:solidFill>
                      <a:srgbClr val="00B0F0"/>
                    </a:solidFill>
                  </a:rPr>
                  <a:t>Example 1</a:t>
                </a:r>
              </a:p>
              <a:p>
                <a:endParaRPr lang="en-US" sz="2000" dirty="0"/>
              </a:p>
              <a:p>
                <a:endParaRPr lang="en-US" sz="2000" b="0" dirty="0"/>
              </a:p>
              <a:p>
                <a:endParaRPr lang="en-US" dirty="0"/>
              </a:p>
              <a:p>
                <a:endParaRPr lang="en-US" dirty="0"/>
              </a:p>
              <a:p>
                <a:endParaRPr lang="en-US" dirty="0"/>
              </a:p>
              <a:p>
                <a:endParaRPr lang="en-US" dirty="0"/>
              </a:p>
              <a:p>
                <a:r>
                  <a:rPr lang="en-US" sz="2000" dirty="0">
                    <a:solidFill>
                      <a:srgbClr val="00B0F0"/>
                    </a:solidFill>
                  </a:rPr>
                  <a:t>Example 2</a:t>
                </a:r>
              </a:p>
              <a:p>
                <a:endParaRPr lang="en-US" sz="2000" dirty="0"/>
              </a:p>
              <a:p>
                <a:endParaRPr lang="en-US" sz="2000" dirty="0"/>
              </a:p>
              <a:p>
                <a:endParaRPr lang="en-US" sz="2000" dirty="0"/>
              </a:p>
              <a:p>
                <a:endParaRPr lang="en-US" sz="2000" dirty="0"/>
              </a:p>
              <a:p>
                <a:endParaRPr lang="en-US" sz="2000" dirty="0"/>
              </a:p>
              <a:p>
                <a:r>
                  <a:rPr lang="en-US" sz="2000" dirty="0"/>
                  <a:t>where</a:t>
                </a:r>
              </a:p>
            </p:txBody>
          </p:sp>
        </mc:Choice>
        <mc:Fallback xmlns="">
          <p:sp>
            <p:nvSpPr>
              <p:cNvPr id="5" name="TextBox 4">
                <a:extLst>
                  <a:ext uri="{FF2B5EF4-FFF2-40B4-BE49-F238E27FC236}">
                    <a16:creationId xmlns:a16="http://schemas.microsoft.com/office/drawing/2014/main" id="{ECAC9B1B-506E-4F50-82B8-08873A59D2B9}"/>
                  </a:ext>
                </a:extLst>
              </p:cNvPr>
              <p:cNvSpPr txBox="1">
                <a:spLocks noRot="1" noChangeAspect="1" noMove="1" noResize="1" noEditPoints="1" noAdjustHandles="1" noChangeArrowheads="1" noChangeShapeType="1" noTextEdit="1"/>
              </p:cNvSpPr>
              <p:nvPr/>
            </p:nvSpPr>
            <p:spPr>
              <a:xfrm>
                <a:off x="573248" y="1325461"/>
                <a:ext cx="10914077" cy="4893647"/>
              </a:xfrm>
              <a:prstGeom prst="rect">
                <a:avLst/>
              </a:prstGeom>
              <a:blipFill>
                <a:blip r:embed="rId10"/>
                <a:stretch>
                  <a:fillRect l="-559" t="-623" b="-1245"/>
                </a:stretch>
              </a:blipFill>
            </p:spPr>
            <p:txBody>
              <a:bodyPr/>
              <a:lstStyle/>
              <a:p>
                <a:r>
                  <a:rPr lang="en-US">
                    <a:noFill/>
                  </a:rPr>
                  <a:t> </a:t>
                </a:r>
              </a:p>
            </p:txBody>
          </p:sp>
        </mc:Fallback>
      </mc:AlternateContent>
      <p:pic>
        <p:nvPicPr>
          <p:cNvPr id="24" name="Picture 23" descr="\documentclass{article}&#10;\usepackage{amsmath}&#10;\usepackage{xcolor}&#10;\pagestyle{empty}&#10;\begin{document}&#10;&#10;\color{white}&#10;$\equiv z \in \mathit{ite}(x = \mathit{nil}, \mathit{Sp}(\mathit{true}), \mathit{Sp}(\mathit{next}(x)))$&#10;&#10;&#10;\end{document}" title="IguanaTex Bitmap Display">
            <a:extLst>
              <a:ext uri="{FF2B5EF4-FFF2-40B4-BE49-F238E27FC236}">
                <a16:creationId xmlns:a16="http://schemas.microsoft.com/office/drawing/2014/main" id="{AE965363-A5A6-4543-A89E-FF2436007D09}"/>
              </a:ext>
            </a:extLst>
          </p:cNvPr>
          <p:cNvPicPr>
            <a:picLocks noChangeAspect="1"/>
          </p:cNvPicPr>
          <p:nvPr>
            <p:custDataLst>
              <p:tags r:id="rId1"/>
            </p:custDataLst>
          </p:nvPr>
        </p:nvPicPr>
        <p:blipFill>
          <a:blip r:embed="rId11"/>
          <a:stretch>
            <a:fillRect/>
          </a:stretch>
        </p:blipFill>
        <p:spPr>
          <a:xfrm>
            <a:off x="704675" y="2970635"/>
            <a:ext cx="6521367" cy="374250"/>
          </a:xfrm>
          <a:prstGeom prst="rect">
            <a:avLst/>
          </a:prstGeom>
        </p:spPr>
      </p:pic>
      <p:pic>
        <p:nvPicPr>
          <p:cNvPr id="15" name="Picture 14" descr="\documentclass{article}&#10;\usepackage{amsmath}&#10;\usepackage{xcolor}&#10;\pagestyle{empty}&#10;\begin{document}&#10;&#10;\color{white}&#10;$z \in \mathit{Sp}(\mathit{ite}(x = \mathit{nil}, \mathit{true}, \mathit{next}(x)))$&#10;&#10;&#10;\end{document}" title="IguanaTex Bitmap Display">
            <a:extLst>
              <a:ext uri="{FF2B5EF4-FFF2-40B4-BE49-F238E27FC236}">
                <a16:creationId xmlns:a16="http://schemas.microsoft.com/office/drawing/2014/main" id="{96A793C2-38EF-4EDB-8E97-C9DF780843E2}"/>
              </a:ext>
            </a:extLst>
          </p:cNvPr>
          <p:cNvPicPr>
            <a:picLocks noChangeAspect="1"/>
          </p:cNvPicPr>
          <p:nvPr>
            <p:custDataLst>
              <p:tags r:id="rId2"/>
            </p:custDataLst>
          </p:nvPr>
        </p:nvPicPr>
        <p:blipFill>
          <a:blip r:embed="rId12"/>
          <a:stretch>
            <a:fillRect/>
          </a:stretch>
        </p:blipFill>
        <p:spPr>
          <a:xfrm>
            <a:off x="674974" y="2459372"/>
            <a:ext cx="5421026" cy="374250"/>
          </a:xfrm>
          <a:prstGeom prst="rect">
            <a:avLst/>
          </a:prstGeom>
        </p:spPr>
      </p:pic>
      <p:pic>
        <p:nvPicPr>
          <p:cNvPr id="21" name="Picture 20" descr="\documentclass{article}&#10;\usepackage{amsmath}&#10;\usepackage{xcolor}&#10;\pagestyle{empty}&#10;\begin{document}&#10;&#10;\color{white}&#10;$\equiv \mathit{ite}(x = \mathit{nil}, \emptyset, z = x)$&#10;&#10;&#10;\end{document}" title="IguanaTex Bitmap Display">
            <a:extLst>
              <a:ext uri="{FF2B5EF4-FFF2-40B4-BE49-F238E27FC236}">
                <a16:creationId xmlns:a16="http://schemas.microsoft.com/office/drawing/2014/main" id="{5E2A41B3-047B-428F-A87F-3CABFEAEA335}"/>
              </a:ext>
            </a:extLst>
          </p:cNvPr>
          <p:cNvPicPr>
            <a:picLocks noChangeAspect="1"/>
          </p:cNvPicPr>
          <p:nvPr>
            <p:custDataLst>
              <p:tags r:id="rId3"/>
            </p:custDataLst>
          </p:nvPr>
        </p:nvPicPr>
        <p:blipFill>
          <a:blip r:embed="rId13"/>
          <a:stretch>
            <a:fillRect/>
          </a:stretch>
        </p:blipFill>
        <p:spPr>
          <a:xfrm>
            <a:off x="704675" y="3494738"/>
            <a:ext cx="3641656" cy="380974"/>
          </a:xfrm>
          <a:prstGeom prst="rect">
            <a:avLst/>
          </a:prstGeom>
        </p:spPr>
      </p:pic>
      <p:sp>
        <p:nvSpPr>
          <p:cNvPr id="35" name="TextBox 34">
            <a:extLst>
              <a:ext uri="{FF2B5EF4-FFF2-40B4-BE49-F238E27FC236}">
                <a16:creationId xmlns:a16="http://schemas.microsoft.com/office/drawing/2014/main" id="{F1B9B76E-FE3C-4428-96AE-D3DAC7215838}"/>
              </a:ext>
            </a:extLst>
          </p:cNvPr>
          <p:cNvSpPr txBox="1"/>
          <p:nvPr/>
        </p:nvSpPr>
        <p:spPr>
          <a:xfrm>
            <a:off x="8069912" y="1732549"/>
            <a:ext cx="3821004" cy="830997"/>
          </a:xfrm>
          <a:prstGeom prst="rect">
            <a:avLst/>
          </a:prstGeom>
          <a:noFill/>
        </p:spPr>
        <p:txBody>
          <a:bodyPr wrap="square" rtlCol="0">
            <a:spAutoFit/>
          </a:bodyPr>
          <a:lstStyle/>
          <a:p>
            <a:r>
              <a:rPr lang="en-US" sz="2400" dirty="0">
                <a:solidFill>
                  <a:srgbClr val="00B0F0"/>
                </a:solidFill>
              </a:rPr>
              <a:t>Separation logic has </a:t>
            </a:r>
            <a:r>
              <a:rPr lang="en-US" sz="2400" b="0" i="0" dirty="0">
                <a:solidFill>
                  <a:srgbClr val="00B0F0"/>
                </a:solidFill>
                <a:effectLst/>
                <a:latin typeface="Roboto"/>
              </a:rPr>
              <a:t>⁠</a:t>
            </a:r>
            <a:r>
              <a:rPr lang="en-US" sz="2400" b="1" i="0" dirty="0">
                <a:solidFill>
                  <a:srgbClr val="00B0F0"/>
                </a:solidFill>
                <a:effectLst/>
                <a:latin typeface="Roboto"/>
              </a:rPr>
              <a:t>—</a:t>
            </a:r>
            <a:r>
              <a:rPr lang="en-US" sz="2400" b="1" dirty="0">
                <a:solidFill>
                  <a:srgbClr val="00B0F0"/>
                </a:solidFill>
              </a:rPr>
              <a:t>*</a:t>
            </a:r>
            <a:r>
              <a:rPr lang="en-US" sz="2400" dirty="0">
                <a:solidFill>
                  <a:srgbClr val="00B0F0"/>
                </a:solidFill>
              </a:rPr>
              <a:t> which is not FO</a:t>
            </a:r>
          </a:p>
        </p:txBody>
      </p:sp>
      <p:pic>
        <p:nvPicPr>
          <p:cNvPr id="28" name="Picture 27" descr="\documentclass{article}&#10;\usepackage{amsmath}&#10;\usepackage{xcolor}&#10;\pagestyle{empty}&#10;\begin{document}&#10;&#10;\color{white}&#10;$z \in \mathit{Sp}(\mathsf{list}(x))$&#10;&#10;&#10;\end{document}" title="IguanaTex Bitmap Display">
            <a:extLst>
              <a:ext uri="{FF2B5EF4-FFF2-40B4-BE49-F238E27FC236}">
                <a16:creationId xmlns:a16="http://schemas.microsoft.com/office/drawing/2014/main" id="{A06C360E-2661-443E-B515-EF53C0121DDA}"/>
              </a:ext>
            </a:extLst>
          </p:cNvPr>
          <p:cNvPicPr>
            <a:picLocks noChangeAspect="1"/>
          </p:cNvPicPr>
          <p:nvPr>
            <p:custDataLst>
              <p:tags r:id="rId4"/>
            </p:custDataLst>
          </p:nvPr>
        </p:nvPicPr>
        <p:blipFill>
          <a:blip r:embed="rId14"/>
          <a:stretch>
            <a:fillRect/>
          </a:stretch>
        </p:blipFill>
        <p:spPr>
          <a:xfrm>
            <a:off x="704675" y="4345241"/>
            <a:ext cx="2141699" cy="354122"/>
          </a:xfrm>
          <a:prstGeom prst="rect">
            <a:avLst/>
          </a:prstGeom>
        </p:spPr>
      </p:pic>
      <p:pic>
        <p:nvPicPr>
          <p:cNvPr id="39" name="Picture 38" descr="\documentclass{article}&#10;\usepackage{amsmath}&#10;\usepackage{xcolor}&#10;\pagestyle{empty}&#10;\begin{document}&#10;&#10;\color{white}&#10;$\mathsf{list}(x) :=_{\mathit{lfp}} \mathit{ite}(x = \mathit{nil}, \mathit{true}, \mathsf{list}(\mathit{next}(x)))$&#10;&#10;\end{document}" title="IguanaTex Bitmap Display">
            <a:extLst>
              <a:ext uri="{FF2B5EF4-FFF2-40B4-BE49-F238E27FC236}">
                <a16:creationId xmlns:a16="http://schemas.microsoft.com/office/drawing/2014/main" id="{F1EEF1B1-3647-4DB8-8FCF-9C261AC8E717}"/>
              </a:ext>
            </a:extLst>
          </p:cNvPr>
          <p:cNvPicPr>
            <a:picLocks noChangeAspect="1"/>
          </p:cNvPicPr>
          <p:nvPr>
            <p:custDataLst>
              <p:tags r:id="rId5"/>
            </p:custDataLst>
          </p:nvPr>
        </p:nvPicPr>
        <p:blipFill>
          <a:blip r:embed="rId15"/>
          <a:stretch>
            <a:fillRect/>
          </a:stretch>
        </p:blipFill>
        <p:spPr>
          <a:xfrm>
            <a:off x="704675" y="4907792"/>
            <a:ext cx="6357228" cy="368965"/>
          </a:xfrm>
          <a:prstGeom prst="rect">
            <a:avLst/>
          </a:prstGeom>
        </p:spPr>
      </p:pic>
      <p:pic>
        <p:nvPicPr>
          <p:cNvPr id="50" name="Picture 49" descr="\documentclass{article}&#10;\usepackage{amsmath}&#10;\usepackage{xcolor}&#10;\pagestyle{empty}&#10;\begin{document}&#10;&#10;\color{white}&#10;$\mathsf{splist}(z) :=_{\mathit{lfp}} \mathit{ite}(z = \mathit{nil}, \emptyset, \{z\} \cup \mathsf{splist}(\mathit{next}(z)))$&#10;&#10;\end{document}" title="IguanaTex Bitmap Display">
            <a:extLst>
              <a:ext uri="{FF2B5EF4-FFF2-40B4-BE49-F238E27FC236}">
                <a16:creationId xmlns:a16="http://schemas.microsoft.com/office/drawing/2014/main" id="{258DD0A6-AC54-406B-BA25-38A98A60C44E}"/>
              </a:ext>
            </a:extLst>
          </p:cNvPr>
          <p:cNvPicPr>
            <a:picLocks noChangeAspect="1"/>
          </p:cNvPicPr>
          <p:nvPr>
            <p:custDataLst>
              <p:tags r:id="rId6"/>
            </p:custDataLst>
          </p:nvPr>
        </p:nvPicPr>
        <p:blipFill>
          <a:blip r:embed="rId16"/>
          <a:stretch>
            <a:fillRect/>
          </a:stretch>
        </p:blipFill>
        <p:spPr>
          <a:xfrm>
            <a:off x="674974" y="6278307"/>
            <a:ext cx="7400517" cy="375327"/>
          </a:xfrm>
          <a:prstGeom prst="rect">
            <a:avLst/>
          </a:prstGeom>
        </p:spPr>
      </p:pic>
      <p:pic>
        <p:nvPicPr>
          <p:cNvPr id="48" name="Picture 47" descr="\documentclass{article}&#10;\usepackage{amsmath}&#10;\usepackage{xcolor}&#10;\pagestyle{empty}&#10;\begin{document}&#10;&#10;\color{white}&#10;$\equiv \mathsf{splist}(z)$&#10;&#10;\end{document}" title="IguanaTex Bitmap Display">
            <a:extLst>
              <a:ext uri="{FF2B5EF4-FFF2-40B4-BE49-F238E27FC236}">
                <a16:creationId xmlns:a16="http://schemas.microsoft.com/office/drawing/2014/main" id="{F178CF98-2C32-466E-9E0E-352FB195449F}"/>
              </a:ext>
            </a:extLst>
          </p:cNvPr>
          <p:cNvPicPr>
            <a:picLocks noChangeAspect="1"/>
          </p:cNvPicPr>
          <p:nvPr>
            <p:custDataLst>
              <p:tags r:id="rId7"/>
            </p:custDataLst>
          </p:nvPr>
        </p:nvPicPr>
        <p:blipFill>
          <a:blip r:embed="rId17"/>
          <a:stretch>
            <a:fillRect/>
          </a:stretch>
        </p:blipFill>
        <p:spPr>
          <a:xfrm>
            <a:off x="704675" y="5437317"/>
            <a:ext cx="1518274" cy="354122"/>
          </a:xfrm>
          <a:prstGeom prst="rect">
            <a:avLst/>
          </a:prstGeom>
        </p:spPr>
      </p:pic>
      <p:sp>
        <p:nvSpPr>
          <p:cNvPr id="51" name="TextBox 50">
            <a:extLst>
              <a:ext uri="{FF2B5EF4-FFF2-40B4-BE49-F238E27FC236}">
                <a16:creationId xmlns:a16="http://schemas.microsoft.com/office/drawing/2014/main" id="{7AA691F7-83ED-4BCB-9EDC-A62D6ED86648}"/>
              </a:ext>
            </a:extLst>
          </p:cNvPr>
          <p:cNvSpPr txBox="1"/>
          <p:nvPr/>
        </p:nvSpPr>
        <p:spPr>
          <a:xfrm>
            <a:off x="8069912" y="3344885"/>
            <a:ext cx="3821004" cy="2554545"/>
          </a:xfrm>
          <a:prstGeom prst="rect">
            <a:avLst/>
          </a:prstGeom>
          <a:noFill/>
        </p:spPr>
        <p:txBody>
          <a:bodyPr wrap="square" rtlCol="0">
            <a:spAutoFit/>
          </a:bodyPr>
          <a:lstStyle/>
          <a:p>
            <a:r>
              <a:rPr lang="en-US" sz="3200" dirty="0">
                <a:solidFill>
                  <a:srgbClr val="92D050"/>
                </a:solidFill>
              </a:rPr>
              <a:t>Amenable to automated reasoning using standard tools for FO!</a:t>
            </a:r>
          </a:p>
        </p:txBody>
      </p:sp>
    </p:spTree>
    <p:extLst>
      <p:ext uri="{BB962C8B-B14F-4D97-AF65-F5344CB8AC3E}">
        <p14:creationId xmlns:p14="http://schemas.microsoft.com/office/powerpoint/2010/main" val="20606088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32279-44A1-4F3C-9483-E94942D53EF6}"/>
              </a:ext>
            </a:extLst>
          </p:cNvPr>
          <p:cNvSpPr txBox="1"/>
          <p:nvPr/>
        </p:nvSpPr>
        <p:spPr>
          <a:xfrm>
            <a:off x="562993" y="1525371"/>
            <a:ext cx="10914077" cy="4770537"/>
          </a:xfrm>
          <a:prstGeom prst="rect">
            <a:avLst/>
          </a:prstGeom>
          <a:noFill/>
        </p:spPr>
        <p:txBody>
          <a:bodyPr wrap="square" rtlCol="0">
            <a:spAutoFit/>
          </a:bodyPr>
          <a:lstStyle/>
          <a:p>
            <a:r>
              <a:rPr lang="en-US" sz="2800" dirty="0">
                <a:solidFill>
                  <a:srgbClr val="00B0F0"/>
                </a:solidFill>
              </a:rPr>
              <a:t>Examples</a:t>
            </a:r>
          </a:p>
          <a:p>
            <a:pPr marL="342900" indent="-342900">
              <a:buFont typeface="Arial" panose="020B0604020202020204" pitchFamily="34" charset="0"/>
              <a:buChar char="•"/>
            </a:pPr>
            <a:endParaRPr lang="en-US" sz="2000" dirty="0"/>
          </a:p>
          <a:p>
            <a:endParaRPr lang="en-US" dirty="0"/>
          </a:p>
          <a:p>
            <a:pPr marL="285750" indent="-285750">
              <a:buFont typeface="Arial" panose="020B0604020202020204" pitchFamily="34" charset="0"/>
              <a:buChar char="•"/>
            </a:pPr>
            <a:r>
              <a:rPr lang="en-US" sz="3200" dirty="0"/>
              <a:t> </a:t>
            </a:r>
          </a:p>
          <a:p>
            <a:pPr marL="285750" indent="-285750">
              <a:buFont typeface="Arial" panose="020B0604020202020204" pitchFamily="34" charset="0"/>
              <a:buChar char="•"/>
            </a:pPr>
            <a:r>
              <a:rPr lang="en-US" sz="3200" dirty="0"/>
              <a:t> </a:t>
            </a:r>
          </a:p>
          <a:p>
            <a:pPr marL="285750" indent="-285750">
              <a:buFont typeface="Arial" panose="020B0604020202020204" pitchFamily="34" charset="0"/>
              <a:buChar char="•"/>
            </a:pPr>
            <a:r>
              <a:rPr lang="en-US" sz="3200" dirty="0"/>
              <a:t> </a:t>
            </a:r>
          </a:p>
          <a:p>
            <a:pPr marL="285750" indent="-285750">
              <a:buFont typeface="Arial" panose="020B0604020202020204" pitchFamily="34" charset="0"/>
              <a:buChar char="•"/>
            </a:pPr>
            <a:r>
              <a:rPr lang="en-US" sz="3200" dirty="0"/>
              <a:t> </a:t>
            </a:r>
          </a:p>
          <a:p>
            <a:endParaRPr lang="en-US" dirty="0"/>
          </a:p>
          <a:p>
            <a:r>
              <a:rPr lang="en-US" sz="2400" dirty="0">
                <a:solidFill>
                  <a:srgbClr val="00B0F0"/>
                </a:solidFill>
              </a:rPr>
              <a:t>… and many more! (Full fragment in the paper)</a:t>
            </a:r>
          </a:p>
          <a:p>
            <a:endParaRPr lang="en-US" sz="2400" dirty="0">
              <a:solidFill>
                <a:srgbClr val="00B0F0"/>
              </a:solidFill>
            </a:endParaRPr>
          </a:p>
          <a:p>
            <a:endParaRPr lang="en-US" sz="2400" dirty="0">
              <a:solidFill>
                <a:srgbClr val="00B0F0"/>
              </a:solidFill>
            </a:endParaRPr>
          </a:p>
          <a:p>
            <a:endParaRPr lang="en-US" sz="2000" dirty="0"/>
          </a:p>
        </p:txBody>
      </p:sp>
      <p:pic>
        <p:nvPicPr>
          <p:cNvPr id="26" name="Picture 25" descr="\documentclass{article}&#10;\usepackage{amsmath}&#10;\usepackage{xcolor}&#10;\pagestyle{empty}&#10;\begin{document}&#10;\color{white}&#10;&#10;$\mathit{ite}(x = \mathit{nil}, y \mapsto z_1, y \mapsto z_2)$&#10;&#10;&#10;&#10;\end{document}" title="IguanaTex Bitmap Display">
            <a:extLst>
              <a:ext uri="{FF2B5EF4-FFF2-40B4-BE49-F238E27FC236}">
                <a16:creationId xmlns:a16="http://schemas.microsoft.com/office/drawing/2014/main" id="{3F3D6F76-BE99-4806-9A5B-738256B32072}"/>
              </a:ext>
            </a:extLst>
          </p:cNvPr>
          <p:cNvPicPr>
            <a:picLocks noChangeAspect="1"/>
          </p:cNvPicPr>
          <p:nvPr>
            <p:custDataLst>
              <p:tags r:id="rId1"/>
            </p:custDataLst>
          </p:nvPr>
        </p:nvPicPr>
        <p:blipFill>
          <a:blip r:embed="rId7"/>
          <a:stretch>
            <a:fillRect/>
          </a:stretch>
        </p:blipFill>
        <p:spPr>
          <a:xfrm>
            <a:off x="1029979" y="3071071"/>
            <a:ext cx="4473774" cy="381768"/>
          </a:xfrm>
          <a:prstGeom prst="rect">
            <a:avLst/>
          </a:prstGeom>
        </p:spPr>
      </p:pic>
      <p:pic>
        <p:nvPicPr>
          <p:cNvPr id="25" name="Picture 24" descr="\documentclass{article}&#10;\usepackage{amsmath}&#10;\usepackage{xcolor}&#10;\pagestyle{empty}&#10;\begin{document}&#10;\color{white}&#10;&#10;$x \mapsto y$&#10;&#10;&#10;&#10;\end{document}" title="IguanaTex Bitmap Display">
            <a:extLst>
              <a:ext uri="{FF2B5EF4-FFF2-40B4-BE49-F238E27FC236}">
                <a16:creationId xmlns:a16="http://schemas.microsoft.com/office/drawing/2014/main" id="{AD602EE2-D736-4068-A962-B15375A2137B}"/>
              </a:ext>
            </a:extLst>
          </p:cNvPr>
          <p:cNvPicPr>
            <a:picLocks noChangeAspect="1"/>
          </p:cNvPicPr>
          <p:nvPr>
            <p:custDataLst>
              <p:tags r:id="rId2"/>
            </p:custDataLst>
          </p:nvPr>
        </p:nvPicPr>
        <p:blipFill>
          <a:blip r:embed="rId8"/>
          <a:stretch>
            <a:fillRect/>
          </a:stretch>
        </p:blipFill>
        <p:spPr>
          <a:xfrm>
            <a:off x="1029979" y="2681223"/>
            <a:ext cx="985282" cy="272038"/>
          </a:xfrm>
          <a:prstGeom prst="rect">
            <a:avLst/>
          </a:prstGeom>
        </p:spPr>
      </p:pic>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248123"/>
            <a:ext cx="9905998" cy="1152088"/>
          </a:xfrm>
        </p:spPr>
        <p:txBody>
          <a:bodyPr/>
          <a:lstStyle/>
          <a:p>
            <a:pPr algn="ctr"/>
            <a:r>
              <a:rPr lang="en-US" dirty="0"/>
              <a:t>Precise Separation Logic</a:t>
            </a:r>
          </a:p>
        </p:txBody>
      </p:sp>
      <p:sp>
        <p:nvSpPr>
          <p:cNvPr id="3" name="TextBox 2">
            <a:extLst>
              <a:ext uri="{FF2B5EF4-FFF2-40B4-BE49-F238E27FC236}">
                <a16:creationId xmlns:a16="http://schemas.microsoft.com/office/drawing/2014/main" id="{6F849E41-2A9E-4E24-AAAA-40123E83306C}"/>
              </a:ext>
            </a:extLst>
          </p:cNvPr>
          <p:cNvSpPr txBox="1"/>
          <p:nvPr/>
        </p:nvSpPr>
        <p:spPr>
          <a:xfrm>
            <a:off x="9093369" y="1082181"/>
            <a:ext cx="2550549" cy="1569660"/>
          </a:xfrm>
          <a:prstGeom prst="rect">
            <a:avLst/>
          </a:prstGeom>
          <a:noFill/>
        </p:spPr>
        <p:txBody>
          <a:bodyPr wrap="square" rtlCol="0">
            <a:spAutoFit/>
          </a:bodyPr>
          <a:lstStyle/>
          <a:p>
            <a:r>
              <a:rPr lang="en-US" sz="3200" u="sng" dirty="0">
                <a:solidFill>
                  <a:srgbClr val="92D050"/>
                </a:solidFill>
              </a:rPr>
              <a:t>Unique</a:t>
            </a:r>
            <a:r>
              <a:rPr lang="en-US" sz="3200" dirty="0">
                <a:solidFill>
                  <a:srgbClr val="92D050"/>
                </a:solidFill>
              </a:rPr>
              <a:t> and </a:t>
            </a:r>
            <a:r>
              <a:rPr lang="en-US" sz="3200" u="sng" dirty="0">
                <a:solidFill>
                  <a:srgbClr val="92D050"/>
                </a:solidFill>
              </a:rPr>
              <a:t>determined</a:t>
            </a:r>
            <a:r>
              <a:rPr lang="en-US" sz="3200" dirty="0">
                <a:solidFill>
                  <a:srgbClr val="92D050"/>
                </a:solidFill>
              </a:rPr>
              <a:t> heaplets</a:t>
            </a:r>
          </a:p>
        </p:txBody>
      </p:sp>
      <p:sp>
        <p:nvSpPr>
          <p:cNvPr id="5" name="TextBox 4">
            <a:extLst>
              <a:ext uri="{FF2B5EF4-FFF2-40B4-BE49-F238E27FC236}">
                <a16:creationId xmlns:a16="http://schemas.microsoft.com/office/drawing/2014/main" id="{BDB76CA6-6DEC-41FA-B44A-521AF07834BE}"/>
              </a:ext>
            </a:extLst>
          </p:cNvPr>
          <p:cNvSpPr txBox="1"/>
          <p:nvPr/>
        </p:nvSpPr>
        <p:spPr>
          <a:xfrm>
            <a:off x="9093369" y="3110247"/>
            <a:ext cx="2659606" cy="1569660"/>
          </a:xfrm>
          <a:prstGeom prst="rect">
            <a:avLst/>
          </a:prstGeom>
          <a:noFill/>
        </p:spPr>
        <p:txBody>
          <a:bodyPr wrap="square" rtlCol="0">
            <a:spAutoFit/>
          </a:bodyPr>
          <a:lstStyle/>
          <a:p>
            <a:r>
              <a:rPr lang="en-US" sz="3200" dirty="0">
                <a:solidFill>
                  <a:srgbClr val="92D050"/>
                </a:solidFill>
              </a:rPr>
              <a:t>Studied distinctly in literature</a:t>
            </a:r>
          </a:p>
        </p:txBody>
      </p:sp>
      <p:pic>
        <p:nvPicPr>
          <p:cNvPr id="16" name="Picture 15" descr="\documentclass{article}&#10;\usepackage{amsmath}&#10;\usepackage{xcolor}&#10;\pagestyle{empty}&#10;\begin{document}&#10;\color{white}&#10;&#10;$\mathsf{list}(x)$&#10;&#10;&#10;&#10;\end{document}" title="IguanaTex Bitmap Display">
            <a:extLst>
              <a:ext uri="{FF2B5EF4-FFF2-40B4-BE49-F238E27FC236}">
                <a16:creationId xmlns:a16="http://schemas.microsoft.com/office/drawing/2014/main" id="{C51B96E9-6EEB-4EC4-9121-EB4EDF326C89}"/>
              </a:ext>
            </a:extLst>
          </p:cNvPr>
          <p:cNvPicPr>
            <a:picLocks noChangeAspect="1"/>
          </p:cNvPicPr>
          <p:nvPr>
            <p:custDataLst>
              <p:tags r:id="rId3"/>
            </p:custDataLst>
          </p:nvPr>
        </p:nvPicPr>
        <p:blipFill>
          <a:blip r:embed="rId9"/>
          <a:stretch>
            <a:fillRect/>
          </a:stretch>
        </p:blipFill>
        <p:spPr>
          <a:xfrm>
            <a:off x="1029979" y="3595216"/>
            <a:ext cx="909843" cy="381768"/>
          </a:xfrm>
          <a:prstGeom prst="rect">
            <a:avLst/>
          </a:prstGeom>
        </p:spPr>
      </p:pic>
      <p:pic>
        <p:nvPicPr>
          <p:cNvPr id="20" name="Picture 19" descr="\documentclass{article}&#10;\usepackage{amsmath}&#10;\usepackage{xcolor}&#10;\pagestyle{empty}&#10;\begin{document}&#10;\color{white}&#10;&#10;$\mathsf{btree}(x)$&#10;&#10;&#10;&#10;\end{document}" title="IguanaTex Bitmap Display">
            <a:extLst>
              <a:ext uri="{FF2B5EF4-FFF2-40B4-BE49-F238E27FC236}">
                <a16:creationId xmlns:a16="http://schemas.microsoft.com/office/drawing/2014/main" id="{D345D662-BD94-4F7E-866C-1A1E1334C6E1}"/>
              </a:ext>
            </a:extLst>
          </p:cNvPr>
          <p:cNvPicPr>
            <a:picLocks noChangeAspect="1"/>
          </p:cNvPicPr>
          <p:nvPr>
            <p:custDataLst>
              <p:tags r:id="rId4"/>
            </p:custDataLst>
          </p:nvPr>
        </p:nvPicPr>
        <p:blipFill>
          <a:blip r:embed="rId10"/>
          <a:stretch>
            <a:fillRect/>
          </a:stretch>
        </p:blipFill>
        <p:spPr>
          <a:xfrm>
            <a:off x="1029979" y="4113852"/>
            <a:ext cx="1245890" cy="381768"/>
          </a:xfrm>
          <a:prstGeom prst="rect">
            <a:avLst/>
          </a:prstGeom>
        </p:spPr>
      </p:pic>
    </p:spTree>
    <p:extLst>
      <p:ext uri="{BB962C8B-B14F-4D97-AF65-F5344CB8AC3E}">
        <p14:creationId xmlns:p14="http://schemas.microsoft.com/office/powerpoint/2010/main" val="59393887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32279-44A1-4F3C-9483-E94942D53EF6}"/>
              </a:ext>
            </a:extLst>
          </p:cNvPr>
          <p:cNvSpPr txBox="1"/>
          <p:nvPr/>
        </p:nvSpPr>
        <p:spPr>
          <a:xfrm>
            <a:off x="562993" y="1525371"/>
            <a:ext cx="10914077" cy="4770537"/>
          </a:xfrm>
          <a:prstGeom prst="rect">
            <a:avLst/>
          </a:prstGeom>
          <a:noFill/>
        </p:spPr>
        <p:txBody>
          <a:bodyPr wrap="square" rtlCol="0">
            <a:spAutoFit/>
          </a:bodyPr>
          <a:lstStyle/>
          <a:p>
            <a:r>
              <a:rPr lang="en-US" sz="2800" dirty="0">
                <a:solidFill>
                  <a:srgbClr val="00B0F0"/>
                </a:solidFill>
              </a:rPr>
              <a:t>Examples</a:t>
            </a:r>
          </a:p>
          <a:p>
            <a:pPr marL="342900" indent="-342900">
              <a:buFont typeface="Arial" panose="020B0604020202020204" pitchFamily="34" charset="0"/>
              <a:buChar char="•"/>
            </a:pPr>
            <a:endParaRPr lang="en-US" sz="2000" dirty="0"/>
          </a:p>
          <a:p>
            <a:endParaRPr lang="en-US" dirty="0"/>
          </a:p>
          <a:p>
            <a:pPr marL="285750" indent="-285750">
              <a:buFont typeface="Arial" panose="020B0604020202020204" pitchFamily="34" charset="0"/>
              <a:buChar char="•"/>
            </a:pPr>
            <a:r>
              <a:rPr lang="en-US" sz="3200" dirty="0"/>
              <a:t> </a:t>
            </a:r>
          </a:p>
          <a:p>
            <a:pPr marL="285750" indent="-285750">
              <a:buFont typeface="Arial" panose="020B0604020202020204" pitchFamily="34" charset="0"/>
              <a:buChar char="•"/>
            </a:pPr>
            <a:r>
              <a:rPr lang="en-US" sz="3200" dirty="0"/>
              <a:t> </a:t>
            </a:r>
          </a:p>
          <a:p>
            <a:pPr marL="285750" indent="-285750">
              <a:buFont typeface="Arial" panose="020B0604020202020204" pitchFamily="34" charset="0"/>
              <a:buChar char="•"/>
            </a:pPr>
            <a:r>
              <a:rPr lang="en-US" sz="3200" dirty="0"/>
              <a:t> </a:t>
            </a:r>
          </a:p>
          <a:p>
            <a:pPr marL="285750" indent="-285750">
              <a:buFont typeface="Arial" panose="020B0604020202020204" pitchFamily="34" charset="0"/>
              <a:buChar char="•"/>
            </a:pPr>
            <a:r>
              <a:rPr lang="en-US" sz="3200" dirty="0"/>
              <a:t> </a:t>
            </a:r>
            <a:endParaRPr lang="en-US" dirty="0"/>
          </a:p>
          <a:p>
            <a:pPr marL="285750" indent="-285750">
              <a:buFont typeface="Arial" panose="020B0604020202020204" pitchFamily="34" charset="0"/>
              <a:buChar char="•"/>
            </a:pPr>
            <a:endParaRPr lang="en-US" dirty="0"/>
          </a:p>
          <a:p>
            <a:r>
              <a:rPr lang="en-US" sz="2400" dirty="0">
                <a:solidFill>
                  <a:srgbClr val="00B0F0"/>
                </a:solidFill>
              </a:rPr>
              <a:t>… and many more! (Full fragment in the paper)</a:t>
            </a:r>
          </a:p>
          <a:p>
            <a:endParaRPr lang="en-US" sz="2400" dirty="0">
              <a:solidFill>
                <a:srgbClr val="00B0F0"/>
              </a:solidFill>
            </a:endParaRPr>
          </a:p>
          <a:p>
            <a:endParaRPr lang="en-US" sz="2400" dirty="0">
              <a:solidFill>
                <a:srgbClr val="00B0F0"/>
              </a:solidFill>
            </a:endParaRPr>
          </a:p>
          <a:p>
            <a:endParaRPr lang="en-US" sz="2000" dirty="0"/>
          </a:p>
        </p:txBody>
      </p:sp>
      <p:pic>
        <p:nvPicPr>
          <p:cNvPr id="26" name="Picture 25" descr="\documentclass{article}&#10;\usepackage{amsmath}&#10;\usepackage{xcolor}&#10;\pagestyle{empty}&#10;\begin{document}&#10;\color{white}&#10;&#10;$\mathit{ite}(x = \mathit{nil}, y \mapsto z_1, y \mapsto z_2)$&#10;&#10;&#10;&#10;\end{document}" title="IguanaTex Bitmap Display">
            <a:extLst>
              <a:ext uri="{FF2B5EF4-FFF2-40B4-BE49-F238E27FC236}">
                <a16:creationId xmlns:a16="http://schemas.microsoft.com/office/drawing/2014/main" id="{3F3D6F76-BE99-4806-9A5B-738256B32072}"/>
              </a:ext>
            </a:extLst>
          </p:cNvPr>
          <p:cNvPicPr>
            <a:picLocks noChangeAspect="1"/>
          </p:cNvPicPr>
          <p:nvPr>
            <p:custDataLst>
              <p:tags r:id="rId1"/>
            </p:custDataLst>
          </p:nvPr>
        </p:nvPicPr>
        <p:blipFill>
          <a:blip r:embed="rId9"/>
          <a:stretch>
            <a:fillRect/>
          </a:stretch>
        </p:blipFill>
        <p:spPr>
          <a:xfrm>
            <a:off x="1029979" y="3071071"/>
            <a:ext cx="4473774" cy="381768"/>
          </a:xfrm>
          <a:prstGeom prst="rect">
            <a:avLst/>
          </a:prstGeom>
        </p:spPr>
      </p:pic>
      <p:pic>
        <p:nvPicPr>
          <p:cNvPr id="25" name="Picture 24" descr="\documentclass{article}&#10;\usepackage{amsmath}&#10;\usepackage{xcolor}&#10;\pagestyle{empty}&#10;\begin{document}&#10;\color{white}&#10;&#10;$x \mapsto y$&#10;&#10;&#10;&#10;\end{document}" title="IguanaTex Bitmap Display">
            <a:extLst>
              <a:ext uri="{FF2B5EF4-FFF2-40B4-BE49-F238E27FC236}">
                <a16:creationId xmlns:a16="http://schemas.microsoft.com/office/drawing/2014/main" id="{AD602EE2-D736-4068-A962-B15375A2137B}"/>
              </a:ext>
            </a:extLst>
          </p:cNvPr>
          <p:cNvPicPr>
            <a:picLocks noChangeAspect="1"/>
          </p:cNvPicPr>
          <p:nvPr>
            <p:custDataLst>
              <p:tags r:id="rId2"/>
            </p:custDataLst>
          </p:nvPr>
        </p:nvPicPr>
        <p:blipFill>
          <a:blip r:embed="rId10"/>
          <a:stretch>
            <a:fillRect/>
          </a:stretch>
        </p:blipFill>
        <p:spPr>
          <a:xfrm>
            <a:off x="1029979" y="2681223"/>
            <a:ext cx="985282" cy="272038"/>
          </a:xfrm>
          <a:prstGeom prst="rect">
            <a:avLst/>
          </a:prstGeom>
        </p:spPr>
      </p:pic>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248123"/>
            <a:ext cx="9905998" cy="1152088"/>
          </a:xfrm>
        </p:spPr>
        <p:txBody>
          <a:bodyPr/>
          <a:lstStyle/>
          <a:p>
            <a:pPr algn="ctr"/>
            <a:r>
              <a:rPr lang="en-US" dirty="0"/>
              <a:t>Precise Separation Logic</a:t>
            </a:r>
          </a:p>
        </p:txBody>
      </p:sp>
      <p:sp>
        <p:nvSpPr>
          <p:cNvPr id="3" name="TextBox 2">
            <a:extLst>
              <a:ext uri="{FF2B5EF4-FFF2-40B4-BE49-F238E27FC236}">
                <a16:creationId xmlns:a16="http://schemas.microsoft.com/office/drawing/2014/main" id="{6F849E41-2A9E-4E24-AAAA-40123E83306C}"/>
              </a:ext>
            </a:extLst>
          </p:cNvPr>
          <p:cNvSpPr txBox="1"/>
          <p:nvPr/>
        </p:nvSpPr>
        <p:spPr>
          <a:xfrm>
            <a:off x="9093369" y="1082181"/>
            <a:ext cx="2550549" cy="2062103"/>
          </a:xfrm>
          <a:prstGeom prst="rect">
            <a:avLst/>
          </a:prstGeom>
          <a:noFill/>
        </p:spPr>
        <p:txBody>
          <a:bodyPr wrap="square" rtlCol="0">
            <a:spAutoFit/>
          </a:bodyPr>
          <a:lstStyle/>
          <a:p>
            <a:r>
              <a:rPr lang="en-US" sz="3200" dirty="0">
                <a:solidFill>
                  <a:srgbClr val="92D050"/>
                </a:solidFill>
              </a:rPr>
              <a:t>1)</a:t>
            </a:r>
            <a:r>
              <a:rPr lang="en-US" sz="3200" u="sng" dirty="0">
                <a:solidFill>
                  <a:srgbClr val="92D050"/>
                </a:solidFill>
              </a:rPr>
              <a:t>Unique</a:t>
            </a:r>
            <a:r>
              <a:rPr lang="en-US" sz="3200" dirty="0">
                <a:solidFill>
                  <a:srgbClr val="92D050"/>
                </a:solidFill>
              </a:rPr>
              <a:t> and </a:t>
            </a:r>
            <a:r>
              <a:rPr lang="en-US" sz="3200" u="sng" dirty="0">
                <a:solidFill>
                  <a:srgbClr val="92D050"/>
                </a:solidFill>
              </a:rPr>
              <a:t>determined</a:t>
            </a:r>
            <a:r>
              <a:rPr lang="en-US" sz="3200" dirty="0">
                <a:solidFill>
                  <a:srgbClr val="92D050"/>
                </a:solidFill>
              </a:rPr>
              <a:t> heaplets</a:t>
            </a:r>
          </a:p>
        </p:txBody>
      </p:sp>
      <p:sp>
        <p:nvSpPr>
          <p:cNvPr id="5" name="TextBox 4">
            <a:extLst>
              <a:ext uri="{FF2B5EF4-FFF2-40B4-BE49-F238E27FC236}">
                <a16:creationId xmlns:a16="http://schemas.microsoft.com/office/drawing/2014/main" id="{BDB76CA6-6DEC-41FA-B44A-521AF07834BE}"/>
              </a:ext>
            </a:extLst>
          </p:cNvPr>
          <p:cNvSpPr txBox="1"/>
          <p:nvPr/>
        </p:nvSpPr>
        <p:spPr>
          <a:xfrm>
            <a:off x="9093369" y="3748044"/>
            <a:ext cx="2659606" cy="2062103"/>
          </a:xfrm>
          <a:prstGeom prst="rect">
            <a:avLst/>
          </a:prstGeom>
          <a:noFill/>
        </p:spPr>
        <p:txBody>
          <a:bodyPr wrap="square" rtlCol="0">
            <a:spAutoFit/>
          </a:bodyPr>
          <a:lstStyle/>
          <a:p>
            <a:r>
              <a:rPr lang="en-US" sz="3200" dirty="0">
                <a:solidFill>
                  <a:srgbClr val="92D050"/>
                </a:solidFill>
              </a:rPr>
              <a:t>2)Semantics preserving FL translation</a:t>
            </a:r>
          </a:p>
        </p:txBody>
      </p:sp>
      <p:pic>
        <p:nvPicPr>
          <p:cNvPr id="8" name="Picture 7" descr="\documentclass{article}&#10;\usepackage{amsmath}&#10;\usepackage{xcolor}&#10;\pagestyle{empty}&#10;\begin{document}&#10;\color{white}&#10;&#10;$\varphi \iff \mathsf{FL}(\varphi)$&#10;&#10;&#10;&#10;\end{document}" title="IguanaTex Bitmap Display">
            <a:extLst>
              <a:ext uri="{FF2B5EF4-FFF2-40B4-BE49-F238E27FC236}">
                <a16:creationId xmlns:a16="http://schemas.microsoft.com/office/drawing/2014/main" id="{50A26B97-CBD3-41E7-A867-F1F0CF3BF163}"/>
              </a:ext>
            </a:extLst>
          </p:cNvPr>
          <p:cNvPicPr>
            <a:picLocks noChangeAspect="1"/>
          </p:cNvPicPr>
          <p:nvPr>
            <p:custDataLst>
              <p:tags r:id="rId3"/>
            </p:custDataLst>
          </p:nvPr>
        </p:nvPicPr>
        <p:blipFill>
          <a:blip r:embed="rId11"/>
          <a:stretch>
            <a:fillRect/>
          </a:stretch>
        </p:blipFill>
        <p:spPr>
          <a:xfrm>
            <a:off x="4957553" y="5509440"/>
            <a:ext cx="2276893" cy="381768"/>
          </a:xfrm>
          <a:prstGeom prst="rect">
            <a:avLst/>
          </a:prstGeom>
        </p:spPr>
      </p:pic>
      <p:pic>
        <p:nvPicPr>
          <p:cNvPr id="10" name="Picture 9" descr="\documentclass{article}&#10;\usepackage{amsmath}&#10;\usepackage{xcolor}&#10;\pagestyle{empty}&#10;\begin{document}&#10;\color{white}&#10;&#10;$\mathit{Heap}(\varphi) = \mathit{Sp}(\mathsf{FL}(\varphi))$&#10;&#10;&#10;&#10;\end{document}" title="IguanaTex Bitmap Display">
            <a:extLst>
              <a:ext uri="{FF2B5EF4-FFF2-40B4-BE49-F238E27FC236}">
                <a16:creationId xmlns:a16="http://schemas.microsoft.com/office/drawing/2014/main" id="{DCAA10AF-CC01-497F-B122-BFA9B567CA9F}"/>
              </a:ext>
            </a:extLst>
          </p:cNvPr>
          <p:cNvPicPr>
            <a:picLocks noChangeAspect="1"/>
          </p:cNvPicPr>
          <p:nvPr>
            <p:custDataLst>
              <p:tags r:id="rId4"/>
            </p:custDataLst>
          </p:nvPr>
        </p:nvPicPr>
        <p:blipFill>
          <a:blip r:embed="rId12"/>
          <a:stretch>
            <a:fillRect/>
          </a:stretch>
        </p:blipFill>
        <p:spPr>
          <a:xfrm>
            <a:off x="4330034" y="6129583"/>
            <a:ext cx="3531929" cy="381768"/>
          </a:xfrm>
          <a:prstGeom prst="rect">
            <a:avLst/>
          </a:prstGeom>
        </p:spPr>
      </p:pic>
      <p:pic>
        <p:nvPicPr>
          <p:cNvPr id="16" name="Picture 15" descr="\documentclass{article}&#10;\usepackage{amsmath}&#10;\usepackage{xcolor}&#10;\pagestyle{empty}&#10;\begin{document}&#10;\color{white}&#10;&#10;$\mathsf{list}(x)$&#10;&#10;&#10;&#10;\end{document}" title="IguanaTex Bitmap Display">
            <a:extLst>
              <a:ext uri="{FF2B5EF4-FFF2-40B4-BE49-F238E27FC236}">
                <a16:creationId xmlns:a16="http://schemas.microsoft.com/office/drawing/2014/main" id="{C51B96E9-6EEB-4EC4-9121-EB4EDF326C89}"/>
              </a:ext>
            </a:extLst>
          </p:cNvPr>
          <p:cNvPicPr>
            <a:picLocks noChangeAspect="1"/>
          </p:cNvPicPr>
          <p:nvPr>
            <p:custDataLst>
              <p:tags r:id="rId5"/>
            </p:custDataLst>
          </p:nvPr>
        </p:nvPicPr>
        <p:blipFill>
          <a:blip r:embed="rId13"/>
          <a:stretch>
            <a:fillRect/>
          </a:stretch>
        </p:blipFill>
        <p:spPr>
          <a:xfrm>
            <a:off x="1029979" y="3595216"/>
            <a:ext cx="909843" cy="381768"/>
          </a:xfrm>
          <a:prstGeom prst="rect">
            <a:avLst/>
          </a:prstGeom>
        </p:spPr>
      </p:pic>
      <p:pic>
        <p:nvPicPr>
          <p:cNvPr id="20" name="Picture 19" descr="\documentclass{article}&#10;\usepackage{amsmath}&#10;\usepackage{xcolor}&#10;\pagestyle{empty}&#10;\begin{document}&#10;\color{white}&#10;&#10;$\mathsf{btree}(x)$&#10;&#10;&#10;&#10;\end{document}" title="IguanaTex Bitmap Display">
            <a:extLst>
              <a:ext uri="{FF2B5EF4-FFF2-40B4-BE49-F238E27FC236}">
                <a16:creationId xmlns:a16="http://schemas.microsoft.com/office/drawing/2014/main" id="{D345D662-BD94-4F7E-866C-1A1E1334C6E1}"/>
              </a:ext>
            </a:extLst>
          </p:cNvPr>
          <p:cNvPicPr>
            <a:picLocks noChangeAspect="1"/>
          </p:cNvPicPr>
          <p:nvPr>
            <p:custDataLst>
              <p:tags r:id="rId6"/>
            </p:custDataLst>
          </p:nvPr>
        </p:nvPicPr>
        <p:blipFill>
          <a:blip r:embed="rId14"/>
          <a:stretch>
            <a:fillRect/>
          </a:stretch>
        </p:blipFill>
        <p:spPr>
          <a:xfrm>
            <a:off x="1029979" y="4113852"/>
            <a:ext cx="1245890" cy="381768"/>
          </a:xfrm>
          <a:prstGeom prst="rect">
            <a:avLst/>
          </a:prstGeom>
        </p:spPr>
      </p:pic>
    </p:spTree>
    <p:extLst>
      <p:ext uri="{BB962C8B-B14F-4D97-AF65-F5344CB8AC3E}">
        <p14:creationId xmlns:p14="http://schemas.microsoft.com/office/powerpoint/2010/main" val="33138919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173373"/>
            <a:ext cx="9905998" cy="1152088"/>
          </a:xfrm>
        </p:spPr>
        <p:txBody>
          <a:bodyPr/>
          <a:lstStyle/>
          <a:p>
            <a:pPr algn="ctr"/>
            <a:r>
              <a:rPr lang="en-US" dirty="0"/>
              <a:t>Program Logic</a:t>
            </a:r>
          </a:p>
        </p:txBody>
      </p:sp>
      <p:sp>
        <p:nvSpPr>
          <p:cNvPr id="2" name="TextBox 1">
            <a:extLst>
              <a:ext uri="{FF2B5EF4-FFF2-40B4-BE49-F238E27FC236}">
                <a16:creationId xmlns:a16="http://schemas.microsoft.com/office/drawing/2014/main" id="{6CDCFE1A-7C84-4BD9-8B4E-20070FC502A9}"/>
              </a:ext>
            </a:extLst>
          </p:cNvPr>
          <p:cNvSpPr txBox="1"/>
          <p:nvPr/>
        </p:nvSpPr>
        <p:spPr>
          <a:xfrm>
            <a:off x="562993" y="1525371"/>
            <a:ext cx="11500376" cy="3908762"/>
          </a:xfrm>
          <a:prstGeom prst="rect">
            <a:avLst/>
          </a:prstGeom>
          <a:noFill/>
        </p:spPr>
        <p:txBody>
          <a:bodyPr wrap="square" rtlCol="0">
            <a:spAutoFit/>
          </a:bodyPr>
          <a:lstStyle/>
          <a:p>
            <a:r>
              <a:rPr lang="en-US" sz="2800" dirty="0">
                <a:solidFill>
                  <a:srgbClr val="00B0F0"/>
                </a:solidFill>
              </a:rPr>
              <a:t>       Local Rules                                            Global Rules</a:t>
            </a:r>
          </a:p>
          <a:p>
            <a:endParaRPr lang="en-US" sz="2000" dirty="0"/>
          </a:p>
          <a:p>
            <a:r>
              <a:rPr lang="en-US" sz="2000" dirty="0"/>
              <a:t>Similar to Separation Logic                                          </a:t>
            </a:r>
            <a:r>
              <a:rPr lang="en-US" sz="2000" dirty="0">
                <a:solidFill>
                  <a:srgbClr val="92D050"/>
                </a:solidFill>
              </a:rPr>
              <a:t>Weakest-Tightest Preconditions</a:t>
            </a:r>
          </a:p>
          <a:p>
            <a:endParaRPr lang="en-US" sz="2000" dirty="0"/>
          </a:p>
          <a:p>
            <a:r>
              <a:rPr lang="en-US" sz="2000" dirty="0"/>
              <a:t>Allows composition of local reasoning                      Weakest truth; tightest heap</a:t>
            </a:r>
          </a:p>
          <a:p>
            <a:r>
              <a:rPr lang="en-US" sz="2000" dirty="0"/>
              <a:t>with frame rule</a:t>
            </a:r>
          </a:p>
          <a:p>
            <a:endParaRPr lang="en-US" sz="2000" dirty="0"/>
          </a:p>
          <a:p>
            <a:r>
              <a:rPr lang="en-US" sz="2000" dirty="0"/>
              <a:t>                                                                                        Program correctness reducible to FO-RD!: </a:t>
            </a:r>
          </a:p>
          <a:p>
            <a:r>
              <a:rPr lang="en-US" sz="2000" dirty="0"/>
              <a:t>                                                                                        </a:t>
            </a:r>
            <a:r>
              <a:rPr lang="en-US" sz="2000" dirty="0">
                <a:solidFill>
                  <a:srgbClr val="92D050"/>
                </a:solidFill>
              </a:rPr>
              <a:t>Different from Separation Logic</a:t>
            </a:r>
            <a:r>
              <a:rPr lang="en-US" sz="2000" dirty="0"/>
              <a:t> </a:t>
            </a:r>
            <a:r>
              <a:rPr lang="en-US" sz="2000" b="0" i="0" dirty="0">
                <a:solidFill>
                  <a:srgbClr val="666666"/>
                </a:solidFill>
                <a:effectLst/>
                <a:latin typeface="Roboto"/>
              </a:rPr>
              <a:t> ⁠</a:t>
            </a:r>
            <a:r>
              <a:rPr lang="en-US" sz="2000" b="1" i="0" dirty="0">
                <a:solidFill>
                  <a:srgbClr val="F16C4D"/>
                </a:solidFill>
                <a:effectLst/>
                <a:latin typeface="Roboto"/>
              </a:rPr>
              <a:t>—</a:t>
            </a:r>
            <a:r>
              <a:rPr lang="en-US" sz="2000" b="1" dirty="0">
                <a:solidFill>
                  <a:srgbClr val="F16C4D"/>
                </a:solidFill>
              </a:rPr>
              <a:t>*</a:t>
            </a:r>
          </a:p>
          <a:p>
            <a:endParaRPr lang="en-US" sz="2000" dirty="0">
              <a:solidFill>
                <a:srgbClr val="00B0F0"/>
              </a:solidFill>
            </a:endParaRPr>
          </a:p>
          <a:p>
            <a:endParaRPr lang="en-US" sz="2000" dirty="0">
              <a:solidFill>
                <a:srgbClr val="00B0F0"/>
              </a:solidFill>
            </a:endParaRPr>
          </a:p>
          <a:p>
            <a:endParaRPr lang="en-US" sz="2000" dirty="0"/>
          </a:p>
        </p:txBody>
      </p:sp>
      <p:sp>
        <p:nvSpPr>
          <p:cNvPr id="8" name="TextBox 7">
            <a:extLst>
              <a:ext uri="{FF2B5EF4-FFF2-40B4-BE49-F238E27FC236}">
                <a16:creationId xmlns:a16="http://schemas.microsoft.com/office/drawing/2014/main" id="{C1157258-D031-4DA7-8EFD-05E7B45231B5}"/>
              </a:ext>
            </a:extLst>
          </p:cNvPr>
          <p:cNvSpPr txBox="1"/>
          <p:nvPr/>
        </p:nvSpPr>
        <p:spPr>
          <a:xfrm>
            <a:off x="4496875" y="5126639"/>
            <a:ext cx="3198249" cy="1384995"/>
          </a:xfrm>
          <a:prstGeom prst="rect">
            <a:avLst/>
          </a:prstGeom>
          <a:noFill/>
        </p:spPr>
        <p:txBody>
          <a:bodyPr wrap="square" rtlCol="0">
            <a:spAutoFit/>
          </a:bodyPr>
          <a:lstStyle/>
          <a:p>
            <a:r>
              <a:rPr lang="en-US" sz="2800" dirty="0">
                <a:solidFill>
                  <a:srgbClr val="92D050"/>
                </a:solidFill>
              </a:rPr>
              <a:t>See paper for actual rules and soundness proofs</a:t>
            </a:r>
          </a:p>
        </p:txBody>
      </p:sp>
      <p:pic>
        <p:nvPicPr>
          <p:cNvPr id="12" name="Picture 11" descr="\documentclass{article}&#10;\usepackage{amsmath}&#10;\usepackage{xcolor}&#10;\usepackage{bussproofs}&#10;\pagestyle{empty}&#10;\begin{document}&#10;&#10;\color{white}&#10;\begin{prooftree}&#10;\AxiomC{$\{\alpha\} S \{\beta\}$}&#10;\AxiomC{$\mathit{Sp}(\alpha) \cap \mathit{Sp}(\mu) = \emptyset$}&#10;\BinaryInfC{$\{\alpha \land \mu\} S \{\beta \land \mu\}$}&#10;\end{prooftree}&#10;&#10;&#10;\end{document}" title="IguanaTex Bitmap Display">
            <a:extLst>
              <a:ext uri="{FF2B5EF4-FFF2-40B4-BE49-F238E27FC236}">
                <a16:creationId xmlns:a16="http://schemas.microsoft.com/office/drawing/2014/main" id="{6E92DBA9-FC99-43DE-B519-E3BD0DF37E32}"/>
              </a:ext>
            </a:extLst>
          </p:cNvPr>
          <p:cNvPicPr>
            <a:picLocks noChangeAspect="1"/>
          </p:cNvPicPr>
          <p:nvPr>
            <p:custDataLst>
              <p:tags r:id="rId1"/>
            </p:custDataLst>
          </p:nvPr>
        </p:nvPicPr>
        <p:blipFill>
          <a:blip r:embed="rId4"/>
          <a:stretch>
            <a:fillRect/>
          </a:stretch>
        </p:blipFill>
        <p:spPr>
          <a:xfrm>
            <a:off x="562993" y="4049138"/>
            <a:ext cx="4607856" cy="756873"/>
          </a:xfrm>
          <a:prstGeom prst="rect">
            <a:avLst/>
          </a:prstGeom>
        </p:spPr>
      </p:pic>
    </p:spTree>
    <p:extLst>
      <p:ext uri="{BB962C8B-B14F-4D97-AF65-F5344CB8AC3E}">
        <p14:creationId xmlns:p14="http://schemas.microsoft.com/office/powerpoint/2010/main" val="7591943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8091" y="-41945"/>
            <a:ext cx="9692640" cy="1652482"/>
          </a:xfrm>
        </p:spPr>
        <p:txBody>
          <a:bodyPr>
            <a:normAutofit/>
          </a:bodyPr>
          <a:lstStyle/>
          <a:p>
            <a:pPr algn="ctr"/>
            <a:r>
              <a:rPr lang="en-US" dirty="0"/>
              <a:t>Frame Logic</a:t>
            </a:r>
            <a:br>
              <a:rPr lang="en-US" dirty="0"/>
            </a:br>
            <a:r>
              <a:rPr lang="en-US" dirty="0"/>
              <a:t>(FL)</a:t>
            </a:r>
          </a:p>
        </p:txBody>
      </p:sp>
      <p:sp>
        <p:nvSpPr>
          <p:cNvPr id="19" name="Oval 18">
            <a:extLst>
              <a:ext uri="{FF2B5EF4-FFF2-40B4-BE49-F238E27FC236}">
                <a16:creationId xmlns:a16="http://schemas.microsoft.com/office/drawing/2014/main" id="{B63F5970-609B-4E54-AB7D-E519E708EE1F}"/>
              </a:ext>
            </a:extLst>
          </p:cNvPr>
          <p:cNvSpPr/>
          <p:nvPr/>
        </p:nvSpPr>
        <p:spPr>
          <a:xfrm>
            <a:off x="4815090" y="1479885"/>
            <a:ext cx="2558643" cy="2516697"/>
          </a:xfrm>
          <a:prstGeom prst="ellipse">
            <a:avLst/>
          </a:prstGeom>
          <a:solidFill>
            <a:srgbClr val="E6E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Alternative to Separation Logic</a:t>
            </a:r>
          </a:p>
          <a:p>
            <a:pPr algn="ctr"/>
            <a:endParaRPr lang="en-US" dirty="0"/>
          </a:p>
        </p:txBody>
      </p:sp>
      <p:cxnSp>
        <p:nvCxnSpPr>
          <p:cNvPr id="23" name="Straight Connector 22">
            <a:extLst>
              <a:ext uri="{FF2B5EF4-FFF2-40B4-BE49-F238E27FC236}">
                <a16:creationId xmlns:a16="http://schemas.microsoft.com/office/drawing/2014/main" id="{19577A24-E0DA-485C-98EB-ED152EA57C96}"/>
              </a:ext>
            </a:extLst>
          </p:cNvPr>
          <p:cNvCxnSpPr>
            <a:stCxn id="19" idx="2"/>
          </p:cNvCxnSpPr>
          <p:nvPr/>
        </p:nvCxnSpPr>
        <p:spPr>
          <a:xfrm flipH="1" flipV="1">
            <a:off x="2164360" y="2738233"/>
            <a:ext cx="265073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E9A56F-C8AE-479F-9928-9E16B0F1EBA5}"/>
              </a:ext>
            </a:extLst>
          </p:cNvPr>
          <p:cNvCxnSpPr>
            <a:cxnSpLocks/>
          </p:cNvCxnSpPr>
          <p:nvPr/>
        </p:nvCxnSpPr>
        <p:spPr>
          <a:xfrm flipH="1" flipV="1">
            <a:off x="7373733" y="2655741"/>
            <a:ext cx="265073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22AFA1-D2AE-4D4D-8311-25D6A48B6C70}"/>
              </a:ext>
            </a:extLst>
          </p:cNvPr>
          <p:cNvCxnSpPr>
            <a:stCxn id="19" idx="3"/>
          </p:cNvCxnSpPr>
          <p:nvPr/>
        </p:nvCxnSpPr>
        <p:spPr>
          <a:xfrm flipH="1">
            <a:off x="2919369" y="3628020"/>
            <a:ext cx="2270426" cy="1413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2DD2BB-D6E2-45DD-858F-89685C0EFF4E}"/>
              </a:ext>
            </a:extLst>
          </p:cNvPr>
          <p:cNvCxnSpPr>
            <a:cxnSpLocks/>
            <a:stCxn id="19" idx="4"/>
          </p:cNvCxnSpPr>
          <p:nvPr/>
        </p:nvCxnSpPr>
        <p:spPr>
          <a:xfrm flipH="1">
            <a:off x="6094411" y="3996582"/>
            <a:ext cx="1" cy="11207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FEF816-6AC9-4202-9C33-4C72077A3FBE}"/>
              </a:ext>
            </a:extLst>
          </p:cNvPr>
          <p:cNvCxnSpPr>
            <a:stCxn id="19" idx="5"/>
          </p:cNvCxnSpPr>
          <p:nvPr/>
        </p:nvCxnSpPr>
        <p:spPr>
          <a:xfrm>
            <a:off x="6999028" y="3628020"/>
            <a:ext cx="2363086" cy="1413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CF71B25-4730-4F6D-9294-24B5FBF61842}"/>
              </a:ext>
            </a:extLst>
          </p:cNvPr>
          <p:cNvSpPr txBox="1"/>
          <p:nvPr/>
        </p:nvSpPr>
        <p:spPr>
          <a:xfrm>
            <a:off x="1534899" y="4708987"/>
            <a:ext cx="1736521" cy="1569660"/>
          </a:xfrm>
          <a:prstGeom prst="rect">
            <a:avLst/>
          </a:prstGeom>
          <a:noFill/>
        </p:spPr>
        <p:txBody>
          <a:bodyPr wrap="square" rtlCol="0">
            <a:spAutoFit/>
          </a:bodyPr>
          <a:lstStyle/>
          <a:p>
            <a:r>
              <a:rPr lang="en-US" sz="2400" dirty="0"/>
              <a:t>Extends</a:t>
            </a:r>
          </a:p>
          <a:p>
            <a:r>
              <a:rPr lang="en-US" sz="2400" dirty="0"/>
              <a:t>First-Order </a:t>
            </a:r>
          </a:p>
          <a:p>
            <a:r>
              <a:rPr lang="en-US" sz="2400" dirty="0"/>
              <a:t>Logic:</a:t>
            </a:r>
          </a:p>
          <a:p>
            <a:r>
              <a:rPr lang="en-US" sz="2400" dirty="0">
                <a:solidFill>
                  <a:srgbClr val="92D050"/>
                </a:solidFill>
              </a:rPr>
              <a:t>No * or  -*</a:t>
            </a:r>
          </a:p>
        </p:txBody>
      </p:sp>
      <p:sp>
        <p:nvSpPr>
          <p:cNvPr id="34" name="TextBox 33">
            <a:extLst>
              <a:ext uri="{FF2B5EF4-FFF2-40B4-BE49-F238E27FC236}">
                <a16:creationId xmlns:a16="http://schemas.microsoft.com/office/drawing/2014/main" id="{0F81384D-3D7B-4EC2-94D5-C564E8A6BCAF}"/>
              </a:ext>
            </a:extLst>
          </p:cNvPr>
          <p:cNvSpPr txBox="1"/>
          <p:nvPr/>
        </p:nvSpPr>
        <p:spPr>
          <a:xfrm>
            <a:off x="10024463" y="1953403"/>
            <a:ext cx="1736521" cy="1938992"/>
          </a:xfrm>
          <a:prstGeom prst="rect">
            <a:avLst/>
          </a:prstGeom>
          <a:noFill/>
        </p:spPr>
        <p:txBody>
          <a:bodyPr wrap="square" rtlCol="0">
            <a:spAutoFit/>
          </a:bodyPr>
          <a:lstStyle/>
          <a:p>
            <a:r>
              <a:rPr lang="en-US" sz="2400" dirty="0"/>
              <a:t>Has a </a:t>
            </a:r>
            <a:r>
              <a:rPr lang="en-US" sz="2400" dirty="0">
                <a:solidFill>
                  <a:srgbClr val="92D050"/>
                </a:solidFill>
              </a:rPr>
              <a:t>Program</a:t>
            </a:r>
          </a:p>
          <a:p>
            <a:r>
              <a:rPr lang="en-US" sz="2400" dirty="0">
                <a:solidFill>
                  <a:srgbClr val="92D050"/>
                </a:solidFill>
              </a:rPr>
              <a:t>Logic </a:t>
            </a:r>
            <a:r>
              <a:rPr lang="en-US" sz="2400" dirty="0"/>
              <a:t>based on FL</a:t>
            </a:r>
          </a:p>
        </p:txBody>
      </p:sp>
      <p:sp>
        <p:nvSpPr>
          <p:cNvPr id="36" name="TextBox 35">
            <a:extLst>
              <a:ext uri="{FF2B5EF4-FFF2-40B4-BE49-F238E27FC236}">
                <a16:creationId xmlns:a16="http://schemas.microsoft.com/office/drawing/2014/main" id="{615A4740-D416-4A92-A9AD-24FFAEAB73F4}"/>
              </a:ext>
            </a:extLst>
          </p:cNvPr>
          <p:cNvSpPr txBox="1"/>
          <p:nvPr/>
        </p:nvSpPr>
        <p:spPr>
          <a:xfrm>
            <a:off x="924187" y="2210760"/>
            <a:ext cx="1736521" cy="1569660"/>
          </a:xfrm>
          <a:prstGeom prst="rect">
            <a:avLst/>
          </a:prstGeom>
          <a:noFill/>
        </p:spPr>
        <p:txBody>
          <a:bodyPr wrap="square" rtlCol="0">
            <a:spAutoFit/>
          </a:bodyPr>
          <a:lstStyle/>
          <a:p>
            <a:r>
              <a:rPr lang="en-US" sz="2400" dirty="0">
                <a:solidFill>
                  <a:srgbClr val="92D050"/>
                </a:solidFill>
              </a:rPr>
              <a:t>Similar</a:t>
            </a:r>
            <a:r>
              <a:rPr lang="en-US" sz="2400" dirty="0"/>
              <a:t> </a:t>
            </a:r>
            <a:r>
              <a:rPr lang="en-US" sz="2400" dirty="0">
                <a:solidFill>
                  <a:srgbClr val="92D050"/>
                </a:solidFill>
              </a:rPr>
              <a:t>Design</a:t>
            </a:r>
          </a:p>
          <a:p>
            <a:r>
              <a:rPr lang="en-US" sz="2400" dirty="0">
                <a:solidFill>
                  <a:srgbClr val="92D050"/>
                </a:solidFill>
              </a:rPr>
              <a:t>Principles </a:t>
            </a:r>
            <a:r>
              <a:rPr lang="en-US" sz="2400" dirty="0"/>
              <a:t>as SL</a:t>
            </a:r>
          </a:p>
        </p:txBody>
      </p:sp>
      <p:sp>
        <p:nvSpPr>
          <p:cNvPr id="38" name="TextBox 37">
            <a:extLst>
              <a:ext uri="{FF2B5EF4-FFF2-40B4-BE49-F238E27FC236}">
                <a16:creationId xmlns:a16="http://schemas.microsoft.com/office/drawing/2014/main" id="{1E7ADB1C-7773-4C39-B599-4FB047058D24}"/>
              </a:ext>
            </a:extLst>
          </p:cNvPr>
          <p:cNvSpPr txBox="1"/>
          <p:nvPr/>
        </p:nvSpPr>
        <p:spPr>
          <a:xfrm>
            <a:off x="4815095" y="5182298"/>
            <a:ext cx="2558638" cy="1200329"/>
          </a:xfrm>
          <a:prstGeom prst="rect">
            <a:avLst/>
          </a:prstGeom>
          <a:noFill/>
        </p:spPr>
        <p:txBody>
          <a:bodyPr wrap="square" rtlCol="0">
            <a:spAutoFit/>
          </a:bodyPr>
          <a:lstStyle/>
          <a:p>
            <a:r>
              <a:rPr lang="en-US" sz="2400" dirty="0"/>
              <a:t>Reducible</a:t>
            </a:r>
          </a:p>
          <a:p>
            <a:r>
              <a:rPr lang="en-US" sz="2400" dirty="0"/>
              <a:t>to FO</a:t>
            </a:r>
          </a:p>
          <a:p>
            <a:r>
              <a:rPr lang="en-US" sz="2400" dirty="0">
                <a:solidFill>
                  <a:srgbClr val="92D050"/>
                </a:solidFill>
              </a:rPr>
              <a:t>=&gt; Automation!</a:t>
            </a:r>
          </a:p>
        </p:txBody>
      </p:sp>
      <p:sp>
        <p:nvSpPr>
          <p:cNvPr id="41" name="TextBox 40">
            <a:extLst>
              <a:ext uri="{FF2B5EF4-FFF2-40B4-BE49-F238E27FC236}">
                <a16:creationId xmlns:a16="http://schemas.microsoft.com/office/drawing/2014/main" id="{CFD042DA-090F-4C02-90FB-23C66512CCE4}"/>
              </a:ext>
            </a:extLst>
          </p:cNvPr>
          <p:cNvSpPr txBox="1"/>
          <p:nvPr/>
        </p:nvSpPr>
        <p:spPr>
          <a:xfrm>
            <a:off x="7655178" y="5041783"/>
            <a:ext cx="4076221" cy="830997"/>
          </a:xfrm>
          <a:prstGeom prst="rect">
            <a:avLst/>
          </a:prstGeom>
          <a:noFill/>
        </p:spPr>
        <p:txBody>
          <a:bodyPr wrap="square" rtlCol="0">
            <a:spAutoFit/>
          </a:bodyPr>
          <a:lstStyle/>
          <a:p>
            <a:r>
              <a:rPr lang="en-US" sz="2400" dirty="0"/>
              <a:t>             Captures </a:t>
            </a:r>
          </a:p>
          <a:p>
            <a:r>
              <a:rPr lang="en-US" sz="2400" dirty="0">
                <a:solidFill>
                  <a:srgbClr val="92D050"/>
                </a:solidFill>
              </a:rPr>
              <a:t> Precise Separation Logic</a:t>
            </a:r>
            <a:endParaRPr lang="en-US" sz="2400" dirty="0"/>
          </a:p>
        </p:txBody>
      </p:sp>
      <p:sp>
        <p:nvSpPr>
          <p:cNvPr id="3" name="Rectangle 2">
            <a:extLst>
              <a:ext uri="{FF2B5EF4-FFF2-40B4-BE49-F238E27FC236}">
                <a16:creationId xmlns:a16="http://schemas.microsoft.com/office/drawing/2014/main" id="{B5A07075-6621-4F55-90A8-D14DA6761860}"/>
              </a:ext>
            </a:extLst>
          </p:cNvPr>
          <p:cNvSpPr/>
          <p:nvPr/>
        </p:nvSpPr>
        <p:spPr>
          <a:xfrm>
            <a:off x="2712858" y="1928325"/>
            <a:ext cx="3833769" cy="27075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Many other logics in this space </a:t>
            </a:r>
            <a:r>
              <a:rPr lang="en-US" sz="2400" dirty="0" err="1"/>
              <a:t>eg</a:t>
            </a:r>
            <a:r>
              <a:rPr lang="en-US" sz="2400" dirty="0"/>
              <a:t>: Region Logic (see paper for comparison)</a:t>
            </a:r>
          </a:p>
        </p:txBody>
      </p:sp>
    </p:spTree>
    <p:extLst>
      <p:ext uri="{BB962C8B-B14F-4D97-AF65-F5344CB8AC3E}">
        <p14:creationId xmlns:p14="http://schemas.microsoft.com/office/powerpoint/2010/main" val="218644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8091" y="-41945"/>
            <a:ext cx="9692640" cy="1652482"/>
          </a:xfrm>
        </p:spPr>
        <p:txBody>
          <a:bodyPr>
            <a:normAutofit/>
          </a:bodyPr>
          <a:lstStyle/>
          <a:p>
            <a:pPr algn="ctr"/>
            <a:r>
              <a:rPr lang="en-US" dirty="0"/>
              <a:t>Frame Logic</a:t>
            </a:r>
            <a:br>
              <a:rPr lang="en-US" dirty="0"/>
            </a:br>
            <a:r>
              <a:rPr lang="en-US" dirty="0"/>
              <a:t>(FL)</a:t>
            </a:r>
          </a:p>
        </p:txBody>
      </p:sp>
      <p:sp>
        <p:nvSpPr>
          <p:cNvPr id="19" name="Oval 18">
            <a:extLst>
              <a:ext uri="{FF2B5EF4-FFF2-40B4-BE49-F238E27FC236}">
                <a16:creationId xmlns:a16="http://schemas.microsoft.com/office/drawing/2014/main" id="{B63F5970-609B-4E54-AB7D-E519E708EE1F}"/>
              </a:ext>
            </a:extLst>
          </p:cNvPr>
          <p:cNvSpPr/>
          <p:nvPr/>
        </p:nvSpPr>
        <p:spPr>
          <a:xfrm>
            <a:off x="4815090" y="1479885"/>
            <a:ext cx="2558643" cy="2516697"/>
          </a:xfrm>
          <a:prstGeom prst="ellipse">
            <a:avLst/>
          </a:prstGeom>
          <a:solidFill>
            <a:srgbClr val="E6E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Alternative to Separation Logic</a:t>
            </a:r>
          </a:p>
          <a:p>
            <a:pPr algn="ctr"/>
            <a:endParaRPr lang="en-US" dirty="0"/>
          </a:p>
        </p:txBody>
      </p:sp>
      <p:cxnSp>
        <p:nvCxnSpPr>
          <p:cNvPr id="23" name="Straight Connector 22">
            <a:extLst>
              <a:ext uri="{FF2B5EF4-FFF2-40B4-BE49-F238E27FC236}">
                <a16:creationId xmlns:a16="http://schemas.microsoft.com/office/drawing/2014/main" id="{19577A24-E0DA-485C-98EB-ED152EA57C96}"/>
              </a:ext>
            </a:extLst>
          </p:cNvPr>
          <p:cNvCxnSpPr>
            <a:stCxn id="19" idx="2"/>
          </p:cNvCxnSpPr>
          <p:nvPr/>
        </p:nvCxnSpPr>
        <p:spPr>
          <a:xfrm flipH="1" flipV="1">
            <a:off x="2164360" y="2738233"/>
            <a:ext cx="265073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E9A56F-C8AE-479F-9928-9E16B0F1EBA5}"/>
              </a:ext>
            </a:extLst>
          </p:cNvPr>
          <p:cNvCxnSpPr>
            <a:cxnSpLocks/>
          </p:cNvCxnSpPr>
          <p:nvPr/>
        </p:nvCxnSpPr>
        <p:spPr>
          <a:xfrm flipH="1" flipV="1">
            <a:off x="7373733" y="2655741"/>
            <a:ext cx="265073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22AFA1-D2AE-4D4D-8311-25D6A48B6C70}"/>
              </a:ext>
            </a:extLst>
          </p:cNvPr>
          <p:cNvCxnSpPr>
            <a:stCxn id="19" idx="3"/>
          </p:cNvCxnSpPr>
          <p:nvPr/>
        </p:nvCxnSpPr>
        <p:spPr>
          <a:xfrm flipH="1">
            <a:off x="2919369" y="3628020"/>
            <a:ext cx="2270426" cy="1413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2DD2BB-D6E2-45DD-858F-89685C0EFF4E}"/>
              </a:ext>
            </a:extLst>
          </p:cNvPr>
          <p:cNvCxnSpPr>
            <a:cxnSpLocks/>
            <a:stCxn id="19" idx="4"/>
          </p:cNvCxnSpPr>
          <p:nvPr/>
        </p:nvCxnSpPr>
        <p:spPr>
          <a:xfrm flipH="1">
            <a:off x="6094411" y="3996582"/>
            <a:ext cx="1" cy="11207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FEF816-6AC9-4202-9C33-4C72077A3FBE}"/>
              </a:ext>
            </a:extLst>
          </p:cNvPr>
          <p:cNvCxnSpPr>
            <a:stCxn id="19" idx="5"/>
          </p:cNvCxnSpPr>
          <p:nvPr/>
        </p:nvCxnSpPr>
        <p:spPr>
          <a:xfrm>
            <a:off x="6999028" y="3628020"/>
            <a:ext cx="2363086" cy="1413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CF71B25-4730-4F6D-9294-24B5FBF61842}"/>
              </a:ext>
            </a:extLst>
          </p:cNvPr>
          <p:cNvSpPr txBox="1"/>
          <p:nvPr/>
        </p:nvSpPr>
        <p:spPr>
          <a:xfrm>
            <a:off x="1534899" y="4708987"/>
            <a:ext cx="1736521" cy="1569660"/>
          </a:xfrm>
          <a:prstGeom prst="rect">
            <a:avLst/>
          </a:prstGeom>
          <a:noFill/>
        </p:spPr>
        <p:txBody>
          <a:bodyPr wrap="square" rtlCol="0">
            <a:spAutoFit/>
          </a:bodyPr>
          <a:lstStyle/>
          <a:p>
            <a:r>
              <a:rPr lang="en-US" sz="2400" dirty="0"/>
              <a:t>Extends</a:t>
            </a:r>
          </a:p>
          <a:p>
            <a:r>
              <a:rPr lang="en-US" sz="2400" dirty="0"/>
              <a:t>First-Order </a:t>
            </a:r>
          </a:p>
          <a:p>
            <a:r>
              <a:rPr lang="en-US" sz="2400" dirty="0"/>
              <a:t>Logic:</a:t>
            </a:r>
          </a:p>
          <a:p>
            <a:r>
              <a:rPr lang="en-US" sz="2400" dirty="0">
                <a:solidFill>
                  <a:srgbClr val="92D050"/>
                </a:solidFill>
              </a:rPr>
              <a:t>No * or  -*</a:t>
            </a:r>
          </a:p>
        </p:txBody>
      </p:sp>
      <p:sp>
        <p:nvSpPr>
          <p:cNvPr id="34" name="TextBox 33">
            <a:extLst>
              <a:ext uri="{FF2B5EF4-FFF2-40B4-BE49-F238E27FC236}">
                <a16:creationId xmlns:a16="http://schemas.microsoft.com/office/drawing/2014/main" id="{0F81384D-3D7B-4EC2-94D5-C564E8A6BCAF}"/>
              </a:ext>
            </a:extLst>
          </p:cNvPr>
          <p:cNvSpPr txBox="1"/>
          <p:nvPr/>
        </p:nvSpPr>
        <p:spPr>
          <a:xfrm>
            <a:off x="10024463" y="1953403"/>
            <a:ext cx="1736521" cy="1938992"/>
          </a:xfrm>
          <a:prstGeom prst="rect">
            <a:avLst/>
          </a:prstGeom>
          <a:noFill/>
        </p:spPr>
        <p:txBody>
          <a:bodyPr wrap="square" rtlCol="0">
            <a:spAutoFit/>
          </a:bodyPr>
          <a:lstStyle/>
          <a:p>
            <a:r>
              <a:rPr lang="en-US" sz="2400" dirty="0"/>
              <a:t>Has a </a:t>
            </a:r>
            <a:r>
              <a:rPr lang="en-US" sz="2400" dirty="0">
                <a:solidFill>
                  <a:srgbClr val="92D050"/>
                </a:solidFill>
              </a:rPr>
              <a:t>Program</a:t>
            </a:r>
          </a:p>
          <a:p>
            <a:r>
              <a:rPr lang="en-US" sz="2400" dirty="0">
                <a:solidFill>
                  <a:srgbClr val="92D050"/>
                </a:solidFill>
              </a:rPr>
              <a:t>Logic </a:t>
            </a:r>
            <a:r>
              <a:rPr lang="en-US" sz="2400" dirty="0"/>
              <a:t>based on FL</a:t>
            </a:r>
          </a:p>
        </p:txBody>
      </p:sp>
      <p:sp>
        <p:nvSpPr>
          <p:cNvPr id="36" name="TextBox 35">
            <a:extLst>
              <a:ext uri="{FF2B5EF4-FFF2-40B4-BE49-F238E27FC236}">
                <a16:creationId xmlns:a16="http://schemas.microsoft.com/office/drawing/2014/main" id="{615A4740-D416-4A92-A9AD-24FFAEAB73F4}"/>
              </a:ext>
            </a:extLst>
          </p:cNvPr>
          <p:cNvSpPr txBox="1"/>
          <p:nvPr/>
        </p:nvSpPr>
        <p:spPr>
          <a:xfrm>
            <a:off x="924187" y="2210760"/>
            <a:ext cx="1736521" cy="1569660"/>
          </a:xfrm>
          <a:prstGeom prst="rect">
            <a:avLst/>
          </a:prstGeom>
          <a:noFill/>
        </p:spPr>
        <p:txBody>
          <a:bodyPr wrap="square" rtlCol="0">
            <a:spAutoFit/>
          </a:bodyPr>
          <a:lstStyle/>
          <a:p>
            <a:r>
              <a:rPr lang="en-US" sz="2400" dirty="0">
                <a:solidFill>
                  <a:srgbClr val="92D050"/>
                </a:solidFill>
              </a:rPr>
              <a:t>Similar</a:t>
            </a:r>
            <a:r>
              <a:rPr lang="en-US" sz="2400" dirty="0"/>
              <a:t> </a:t>
            </a:r>
            <a:r>
              <a:rPr lang="en-US" sz="2400" dirty="0">
                <a:solidFill>
                  <a:srgbClr val="92D050"/>
                </a:solidFill>
              </a:rPr>
              <a:t>Design</a:t>
            </a:r>
          </a:p>
          <a:p>
            <a:r>
              <a:rPr lang="en-US" sz="2400" dirty="0">
                <a:solidFill>
                  <a:srgbClr val="92D050"/>
                </a:solidFill>
              </a:rPr>
              <a:t>Principles </a:t>
            </a:r>
            <a:r>
              <a:rPr lang="en-US" sz="2400" dirty="0"/>
              <a:t>as SL</a:t>
            </a:r>
          </a:p>
        </p:txBody>
      </p:sp>
      <p:sp>
        <p:nvSpPr>
          <p:cNvPr id="38" name="TextBox 37">
            <a:extLst>
              <a:ext uri="{FF2B5EF4-FFF2-40B4-BE49-F238E27FC236}">
                <a16:creationId xmlns:a16="http://schemas.microsoft.com/office/drawing/2014/main" id="{1E7ADB1C-7773-4C39-B599-4FB047058D24}"/>
              </a:ext>
            </a:extLst>
          </p:cNvPr>
          <p:cNvSpPr txBox="1"/>
          <p:nvPr/>
        </p:nvSpPr>
        <p:spPr>
          <a:xfrm>
            <a:off x="4815095" y="5182298"/>
            <a:ext cx="2558638" cy="1200329"/>
          </a:xfrm>
          <a:prstGeom prst="rect">
            <a:avLst/>
          </a:prstGeom>
          <a:noFill/>
        </p:spPr>
        <p:txBody>
          <a:bodyPr wrap="square" rtlCol="0">
            <a:spAutoFit/>
          </a:bodyPr>
          <a:lstStyle/>
          <a:p>
            <a:r>
              <a:rPr lang="en-US" sz="2400" dirty="0"/>
              <a:t>Reducible</a:t>
            </a:r>
          </a:p>
          <a:p>
            <a:r>
              <a:rPr lang="en-US" sz="2400" dirty="0"/>
              <a:t>to FO</a:t>
            </a:r>
          </a:p>
          <a:p>
            <a:r>
              <a:rPr lang="en-US" sz="2400" dirty="0">
                <a:solidFill>
                  <a:srgbClr val="92D050"/>
                </a:solidFill>
              </a:rPr>
              <a:t>=&gt; Automation!</a:t>
            </a:r>
          </a:p>
        </p:txBody>
      </p:sp>
      <p:sp>
        <p:nvSpPr>
          <p:cNvPr id="41" name="TextBox 40">
            <a:extLst>
              <a:ext uri="{FF2B5EF4-FFF2-40B4-BE49-F238E27FC236}">
                <a16:creationId xmlns:a16="http://schemas.microsoft.com/office/drawing/2014/main" id="{CFD042DA-090F-4C02-90FB-23C66512CCE4}"/>
              </a:ext>
            </a:extLst>
          </p:cNvPr>
          <p:cNvSpPr txBox="1"/>
          <p:nvPr/>
        </p:nvSpPr>
        <p:spPr>
          <a:xfrm>
            <a:off x="7655178" y="5041783"/>
            <a:ext cx="4076221" cy="830997"/>
          </a:xfrm>
          <a:prstGeom prst="rect">
            <a:avLst/>
          </a:prstGeom>
          <a:noFill/>
        </p:spPr>
        <p:txBody>
          <a:bodyPr wrap="square" rtlCol="0">
            <a:spAutoFit/>
          </a:bodyPr>
          <a:lstStyle/>
          <a:p>
            <a:r>
              <a:rPr lang="en-US" sz="2400" dirty="0"/>
              <a:t>             Captures </a:t>
            </a:r>
          </a:p>
          <a:p>
            <a:r>
              <a:rPr lang="en-US" sz="2400" dirty="0">
                <a:solidFill>
                  <a:srgbClr val="92D050"/>
                </a:solidFill>
              </a:rPr>
              <a:t> Precise Separation Logic</a:t>
            </a:r>
            <a:endParaRPr lang="en-US" sz="2400" dirty="0"/>
          </a:p>
        </p:txBody>
      </p:sp>
    </p:spTree>
    <p:extLst>
      <p:ext uri="{BB962C8B-B14F-4D97-AF65-F5344CB8AC3E}">
        <p14:creationId xmlns:p14="http://schemas.microsoft.com/office/powerpoint/2010/main" val="9553379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3" name="Picture 42" descr="\documentclass{article}&#10;\usepackage{amsmath}&#10;\usepackage{xcolor}&#10;\pagestyle{empty}&#10;\begin{document}&#10;&#10;\color{white}&#10;$\mathsf{list}(x) :=_{\mathit{lfp}} \mathit{ite}(x = \mathit{nil}, \mathit{true}, \mathsf{list}(\mathit{next}(x)))$&#10;&#10;\end{document}" title="IguanaTex Bitmap Display">
            <a:extLst>
              <a:ext uri="{FF2B5EF4-FFF2-40B4-BE49-F238E27FC236}">
                <a16:creationId xmlns:a16="http://schemas.microsoft.com/office/drawing/2014/main" id="{CEAAD782-DBFA-4CB7-8313-9FD4A3336D50}"/>
              </a:ext>
            </a:extLst>
          </p:cNvPr>
          <p:cNvPicPr>
            <a:picLocks noChangeAspect="1"/>
          </p:cNvPicPr>
          <p:nvPr>
            <p:custDataLst>
              <p:tags r:id="rId1"/>
            </p:custDataLst>
          </p:nvPr>
        </p:nvPicPr>
        <p:blipFill>
          <a:blip r:embed="rId9"/>
          <a:stretch>
            <a:fillRect/>
          </a:stretch>
        </p:blipFill>
        <p:spPr>
          <a:xfrm>
            <a:off x="370698" y="5683772"/>
            <a:ext cx="7829721" cy="454427"/>
          </a:xfrm>
          <a:prstGeom prst="rect">
            <a:avLst/>
          </a:prstGeom>
        </p:spPr>
      </p:pic>
      <p:sp>
        <p:nvSpPr>
          <p:cNvPr id="119" name="TextBox 118">
            <a:extLst>
              <a:ext uri="{FF2B5EF4-FFF2-40B4-BE49-F238E27FC236}">
                <a16:creationId xmlns:a16="http://schemas.microsoft.com/office/drawing/2014/main" id="{F8EA214F-115D-481C-8975-DF3038A57E79}"/>
              </a:ext>
            </a:extLst>
          </p:cNvPr>
          <p:cNvSpPr txBox="1"/>
          <p:nvPr/>
        </p:nvSpPr>
        <p:spPr>
          <a:xfrm>
            <a:off x="2007156" y="5635300"/>
            <a:ext cx="6056851" cy="461665"/>
          </a:xfrm>
          <a:prstGeom prst="rect">
            <a:avLst/>
          </a:prstGeom>
          <a:noFill/>
        </p:spPr>
        <p:txBody>
          <a:bodyPr wrap="square" rtlCol="0">
            <a:spAutoFit/>
          </a:bodyPr>
          <a:lstStyle/>
          <a:p>
            <a:r>
              <a:rPr lang="en-US" sz="2400" dirty="0"/>
              <a:t>x points to a list</a:t>
            </a:r>
          </a:p>
        </p:txBody>
      </p:sp>
      <p:pic>
        <p:nvPicPr>
          <p:cNvPr id="114" name="Picture 113" descr="\documentclass{article}&#10;\usepackage{amsmath}&#10;\usepackage{xcolor}&#10;\pagestyle{empty}&#10;\begin{document}&#10;&#10;$$&#10;\color{white}&#10;\begin{array}{ccl}&#10;  \text{Formulas } \varphi &amp;::=&amp; t = t \mid R(t_1, \ldots, t_m) \mid G(t_1, \ldots, t_m)  \textcolor{green}{ \,\mid \mathit{Sp}(\varphi) \mid \textcolor{green}{t \in t \mid t \subseteq t}} \\&#10;&amp;&amp; \mid \varphi \land \varphi \mid \lnot \varphi \mid \mathit{ite}(\gamma:\varphi,\varphi) \mid \exists y:\gamma. ~\varphi \\&#10;  \text{Terms } t &amp;::=&amp; c \mid x \mid f(t_1, \ldots, t_m) \mid G(t_1, \ldots, t_m) \mid \mathit{ite}(\gamma:t,t) \\&#10;&amp;&amp; \textcolor{green}{ \,\mid \mathit{Sp}(t) \mid \emptyset \mid \{t\} \mid t \cup t \mid t^{c}} \\ &#10; \text{Rec defs } G &amp; ::= &amp; G(\vec x) := \rho_G(\vec{x}) &#10;\end{array}&#10;$$&#10;&#10;\end{document}" title="IguanaTex Bitmap Display">
            <a:extLst>
              <a:ext uri="{FF2B5EF4-FFF2-40B4-BE49-F238E27FC236}">
                <a16:creationId xmlns:a16="http://schemas.microsoft.com/office/drawing/2014/main" id="{BAB05018-9AAB-4C77-A345-DC8F82609251}"/>
              </a:ext>
            </a:extLst>
          </p:cNvPr>
          <p:cNvPicPr>
            <a:picLocks noChangeAspect="1"/>
          </p:cNvPicPr>
          <p:nvPr>
            <p:custDataLst>
              <p:tags r:id="rId2"/>
            </p:custDataLst>
          </p:nvPr>
        </p:nvPicPr>
        <p:blipFill>
          <a:blip r:embed="rId10"/>
          <a:stretch>
            <a:fillRect/>
          </a:stretch>
        </p:blipFill>
        <p:spPr>
          <a:xfrm>
            <a:off x="370699" y="1070627"/>
            <a:ext cx="11466167" cy="2598520"/>
          </a:xfrm>
          <a:prstGeom prst="rect">
            <a:avLst/>
          </a:prstGeom>
        </p:spPr>
      </p:pic>
      <p:sp>
        <p:nvSpPr>
          <p:cNvPr id="2" name="Title 1"/>
          <p:cNvSpPr>
            <a:spLocks noGrp="1"/>
          </p:cNvSpPr>
          <p:nvPr>
            <p:ph type="title"/>
          </p:nvPr>
        </p:nvSpPr>
        <p:spPr>
          <a:xfrm>
            <a:off x="1249680" y="125835"/>
            <a:ext cx="9692640" cy="1098958"/>
          </a:xfrm>
        </p:spPr>
        <p:txBody>
          <a:bodyPr>
            <a:normAutofit/>
          </a:bodyPr>
          <a:lstStyle/>
          <a:p>
            <a:pPr algn="ctr"/>
            <a:r>
              <a:rPr lang="en-US" dirty="0"/>
              <a:t>Syntax</a:t>
            </a:r>
          </a:p>
        </p:txBody>
      </p:sp>
      <p:sp>
        <p:nvSpPr>
          <p:cNvPr id="44" name="TextBox 43">
            <a:extLst>
              <a:ext uri="{FF2B5EF4-FFF2-40B4-BE49-F238E27FC236}">
                <a16:creationId xmlns:a16="http://schemas.microsoft.com/office/drawing/2014/main" id="{ADC075F0-6FEB-4398-81A7-B238284EE7D5}"/>
              </a:ext>
            </a:extLst>
          </p:cNvPr>
          <p:cNvSpPr txBox="1"/>
          <p:nvPr/>
        </p:nvSpPr>
        <p:spPr>
          <a:xfrm>
            <a:off x="271731" y="5097881"/>
            <a:ext cx="2541865" cy="461665"/>
          </a:xfrm>
          <a:prstGeom prst="rect">
            <a:avLst/>
          </a:prstGeom>
          <a:noFill/>
        </p:spPr>
        <p:txBody>
          <a:bodyPr wrap="square" rtlCol="0">
            <a:spAutoFit/>
          </a:bodyPr>
          <a:lstStyle/>
          <a:p>
            <a:r>
              <a:rPr lang="en-US" sz="2400" dirty="0"/>
              <a:t>where</a:t>
            </a:r>
          </a:p>
        </p:txBody>
      </p:sp>
      <p:sp>
        <p:nvSpPr>
          <p:cNvPr id="46" name="TextBox 45">
            <a:extLst>
              <a:ext uri="{FF2B5EF4-FFF2-40B4-BE49-F238E27FC236}">
                <a16:creationId xmlns:a16="http://schemas.microsoft.com/office/drawing/2014/main" id="{E2F3D19C-D310-4B2F-8D34-671056E2A798}"/>
              </a:ext>
            </a:extLst>
          </p:cNvPr>
          <p:cNvSpPr txBox="1"/>
          <p:nvPr/>
        </p:nvSpPr>
        <p:spPr>
          <a:xfrm>
            <a:off x="228084" y="3897177"/>
            <a:ext cx="2541865" cy="523220"/>
          </a:xfrm>
          <a:prstGeom prst="rect">
            <a:avLst/>
          </a:prstGeom>
          <a:noFill/>
        </p:spPr>
        <p:txBody>
          <a:bodyPr wrap="square" rtlCol="0">
            <a:spAutoFit/>
          </a:bodyPr>
          <a:lstStyle/>
          <a:p>
            <a:r>
              <a:rPr lang="en-US" sz="2800" dirty="0"/>
              <a:t>Example:</a:t>
            </a:r>
          </a:p>
        </p:txBody>
      </p:sp>
      <p:pic>
        <p:nvPicPr>
          <p:cNvPr id="112" name="Picture 111" descr="\documentclass{article}&#10;\usepackage{amsmath}&#10;\usepackage{xcolor}&#10;\pagestyle{empty}&#10;\begin{document}&#10;&#10;$$&#10;\color{white}&#10;\begin{array}{ccl}&#10;  \text{Formulas } \varphi &amp;::=&amp; t = t \mid R(t_1, \ldots, t_m) \mid G(t_1, \ldots, t_m) \\&#10;&amp;&amp; \mid \varphi \land \varphi \mid \lnot \varphi \mid \mathit{ite}(\gamma:\varphi,\varphi) \mid \exists y:\gamma. ~\varphi \\&#10;  \text{Terms } t &amp;::=&amp; c \mid x \mid f(t_1, \ldots, t_m) \mid G(t_1, \ldots, t_m) \mid \mathit{ite}(\gamma:t,t)  \\ \\&#10; \text{Rec defs } G &amp; ::= &amp; G(\vec x) := \rho_G(\vec{x}) &#10;\end{array}&#10;$$&#10;&#10;\end{document}" title="IguanaTex Bitmap Display">
            <a:extLst>
              <a:ext uri="{FF2B5EF4-FFF2-40B4-BE49-F238E27FC236}">
                <a16:creationId xmlns:a16="http://schemas.microsoft.com/office/drawing/2014/main" id="{F027CFFA-24DB-4F09-904D-CE00A14AF90D}"/>
              </a:ext>
            </a:extLst>
          </p:cNvPr>
          <p:cNvPicPr>
            <a:picLocks noChangeAspect="1"/>
          </p:cNvPicPr>
          <p:nvPr>
            <p:custDataLst>
              <p:tags r:id="rId3"/>
            </p:custDataLst>
          </p:nvPr>
        </p:nvPicPr>
        <p:blipFill>
          <a:blip r:embed="rId11"/>
          <a:stretch>
            <a:fillRect/>
          </a:stretch>
        </p:blipFill>
        <p:spPr>
          <a:xfrm>
            <a:off x="370699" y="1070628"/>
            <a:ext cx="10027024" cy="2598520"/>
          </a:xfrm>
          <a:prstGeom prst="rect">
            <a:avLst/>
          </a:prstGeom>
        </p:spPr>
      </p:pic>
      <p:pic>
        <p:nvPicPr>
          <p:cNvPr id="4" name="Picture 3" descr="\documentclass{article}&#10;\usepackage{amsmath}&#10;\usepackage{xcolor}&#10;\pagestyle{empty}&#10;\begin{document}&#10;&#10;\color{white}&#10;$\mathsf{list}(x) \land \mathsf{list}(y) \textcolor{green}{ \, \land\, \mathit{Sp}(\mathsf{list}(x)) \cap \mathit{Sp}(\mathsf{list}(y)) = \emptyset}$&#10;&#10;\end{document}" title="IguanaTex Bitmap Display">
            <a:extLst>
              <a:ext uri="{FF2B5EF4-FFF2-40B4-BE49-F238E27FC236}">
                <a16:creationId xmlns:a16="http://schemas.microsoft.com/office/drawing/2014/main" id="{774EDE6C-F48F-4F7A-A895-7DD46619FF9D}"/>
              </a:ext>
            </a:extLst>
          </p:cNvPr>
          <p:cNvPicPr>
            <a:picLocks noChangeAspect="1"/>
          </p:cNvPicPr>
          <p:nvPr>
            <p:custDataLst>
              <p:tags r:id="rId4"/>
            </p:custDataLst>
          </p:nvPr>
        </p:nvPicPr>
        <p:blipFill>
          <a:blip r:embed="rId12"/>
          <a:stretch>
            <a:fillRect/>
          </a:stretch>
        </p:blipFill>
        <p:spPr>
          <a:xfrm>
            <a:off x="370698" y="4650328"/>
            <a:ext cx="8282334" cy="447552"/>
          </a:xfrm>
          <a:prstGeom prst="rect">
            <a:avLst/>
          </a:prstGeom>
        </p:spPr>
      </p:pic>
      <p:pic>
        <p:nvPicPr>
          <p:cNvPr id="96" name="Picture 95" descr="\documentclass{article}&#10;\usepackage{amsmath}&#10;\usepackage{xcolor}&#10;\pagestyle{empty}&#10;\begin{document}&#10;&#10;\color{white}&#10;$\mathsf{list}(x) \land \mathsf{list}(y) $&#10;&#10;\end{document}" title="IguanaTex Bitmap Display">
            <a:extLst>
              <a:ext uri="{FF2B5EF4-FFF2-40B4-BE49-F238E27FC236}">
                <a16:creationId xmlns:a16="http://schemas.microsoft.com/office/drawing/2014/main" id="{332C130B-BFDB-4D3C-9B88-14DF4A804985}"/>
              </a:ext>
            </a:extLst>
          </p:cNvPr>
          <p:cNvPicPr>
            <a:picLocks noChangeAspect="1"/>
          </p:cNvPicPr>
          <p:nvPr>
            <p:custDataLst>
              <p:tags r:id="rId5"/>
            </p:custDataLst>
          </p:nvPr>
        </p:nvPicPr>
        <p:blipFill>
          <a:blip r:embed="rId13"/>
          <a:stretch>
            <a:fillRect/>
          </a:stretch>
        </p:blipFill>
        <p:spPr>
          <a:xfrm>
            <a:off x="370699" y="4650328"/>
            <a:ext cx="2635287" cy="439653"/>
          </a:xfrm>
          <a:prstGeom prst="rect">
            <a:avLst/>
          </a:prstGeom>
        </p:spPr>
      </p:pic>
      <p:sp>
        <p:nvSpPr>
          <p:cNvPr id="99" name="TextBox 98">
            <a:extLst>
              <a:ext uri="{FF2B5EF4-FFF2-40B4-BE49-F238E27FC236}">
                <a16:creationId xmlns:a16="http://schemas.microsoft.com/office/drawing/2014/main" id="{73F3B9E1-68AF-4B7F-9EB5-4DF277C9D8D9}"/>
              </a:ext>
            </a:extLst>
          </p:cNvPr>
          <p:cNvSpPr txBox="1"/>
          <p:nvPr/>
        </p:nvSpPr>
        <p:spPr>
          <a:xfrm>
            <a:off x="8608996" y="4068661"/>
            <a:ext cx="45719" cy="45719"/>
          </a:xfrm>
          <a:prstGeom prst="rect">
            <a:avLst/>
          </a:prstGeom>
          <a:noFill/>
        </p:spPr>
        <p:txBody>
          <a:bodyPr wrap="square" rtlCol="0">
            <a:spAutoFit/>
          </a:bodyPr>
          <a:lstStyle/>
          <a:p>
            <a:endParaRPr lang="en-US" dirty="0"/>
          </a:p>
        </p:txBody>
      </p:sp>
      <p:sp>
        <p:nvSpPr>
          <p:cNvPr id="100" name="TextBox 99">
            <a:extLst>
              <a:ext uri="{FF2B5EF4-FFF2-40B4-BE49-F238E27FC236}">
                <a16:creationId xmlns:a16="http://schemas.microsoft.com/office/drawing/2014/main" id="{9CEA9A1F-B090-4DC6-B69C-818A6AD37394}"/>
              </a:ext>
            </a:extLst>
          </p:cNvPr>
          <p:cNvSpPr txBox="1"/>
          <p:nvPr/>
        </p:nvSpPr>
        <p:spPr>
          <a:xfrm>
            <a:off x="7896837" y="3291793"/>
            <a:ext cx="3821004" cy="1384995"/>
          </a:xfrm>
          <a:prstGeom prst="rect">
            <a:avLst/>
          </a:prstGeom>
          <a:noFill/>
        </p:spPr>
        <p:txBody>
          <a:bodyPr wrap="square" rtlCol="0">
            <a:spAutoFit/>
          </a:bodyPr>
          <a:lstStyle/>
          <a:p>
            <a:r>
              <a:rPr lang="en-US" sz="2800" dirty="0"/>
              <a:t>First-Order Logic with</a:t>
            </a:r>
          </a:p>
          <a:p>
            <a:r>
              <a:rPr lang="en-US" sz="2800" dirty="0"/>
              <a:t>Recursive Definitions</a:t>
            </a:r>
          </a:p>
          <a:p>
            <a:r>
              <a:rPr lang="en-US" sz="2800" dirty="0"/>
              <a:t>(FO-RD)</a:t>
            </a:r>
          </a:p>
        </p:txBody>
      </p:sp>
      <p:sp>
        <p:nvSpPr>
          <p:cNvPr id="102" name="TextBox 101">
            <a:extLst>
              <a:ext uri="{FF2B5EF4-FFF2-40B4-BE49-F238E27FC236}">
                <a16:creationId xmlns:a16="http://schemas.microsoft.com/office/drawing/2014/main" id="{55F95AA0-08CC-44D9-AB6D-80766222EFF5}"/>
              </a:ext>
            </a:extLst>
          </p:cNvPr>
          <p:cNvSpPr txBox="1"/>
          <p:nvPr/>
        </p:nvSpPr>
        <p:spPr>
          <a:xfrm>
            <a:off x="8370996" y="3506745"/>
            <a:ext cx="3821004" cy="584775"/>
          </a:xfrm>
          <a:prstGeom prst="rect">
            <a:avLst/>
          </a:prstGeom>
          <a:noFill/>
        </p:spPr>
        <p:txBody>
          <a:bodyPr wrap="square" rtlCol="0">
            <a:spAutoFit/>
          </a:bodyPr>
          <a:lstStyle/>
          <a:p>
            <a:r>
              <a:rPr lang="en-US" sz="3200" dirty="0">
                <a:solidFill>
                  <a:srgbClr val="92D050"/>
                </a:solidFill>
              </a:rPr>
              <a:t>Frame Logic</a:t>
            </a:r>
          </a:p>
        </p:txBody>
      </p:sp>
      <p:pic>
        <p:nvPicPr>
          <p:cNvPr id="118" name="Picture 117" descr="\documentclass{article}&#10;\usepackage{amsmath}&#10;\usepackage{xcolor}&#10;\pagestyle{empty}&#10;\begin{document}&#10;&#10;\color{white}&#10;$\mathsf{list}(x) \equiv$&#10;&#10;\end{document}" title="IguanaTex Bitmap Display">
            <a:extLst>
              <a:ext uri="{FF2B5EF4-FFF2-40B4-BE49-F238E27FC236}">
                <a16:creationId xmlns:a16="http://schemas.microsoft.com/office/drawing/2014/main" id="{111ADC68-682A-490B-A70E-C8573B8085FC}"/>
              </a:ext>
            </a:extLst>
          </p:cNvPr>
          <p:cNvPicPr>
            <a:picLocks noChangeAspect="1"/>
          </p:cNvPicPr>
          <p:nvPr>
            <p:custDataLst>
              <p:tags r:id="rId6"/>
            </p:custDataLst>
          </p:nvPr>
        </p:nvPicPr>
        <p:blipFill>
          <a:blip r:embed="rId14"/>
          <a:stretch>
            <a:fillRect/>
          </a:stretch>
        </p:blipFill>
        <p:spPr>
          <a:xfrm>
            <a:off x="370698" y="5676534"/>
            <a:ext cx="1500047" cy="436145"/>
          </a:xfrm>
          <a:prstGeom prst="rect">
            <a:avLst/>
          </a:prstGeom>
        </p:spPr>
      </p:pic>
    </p:spTree>
    <p:extLst>
      <p:ext uri="{BB962C8B-B14F-4D97-AF65-F5344CB8AC3E}">
        <p14:creationId xmlns:p14="http://schemas.microsoft.com/office/powerpoint/2010/main" val="1755452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00" grpId="0"/>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97872"/>
            <a:ext cx="9905998" cy="1152088"/>
          </a:xfrm>
        </p:spPr>
        <p:txBody>
          <a:bodyPr/>
          <a:lstStyle/>
          <a:p>
            <a:pPr algn="ctr"/>
            <a:r>
              <a:rPr lang="en-US" dirty="0"/>
              <a:t>Semantics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8E1614-D9E8-4A30-AEAF-30900C95B0FD}"/>
                  </a:ext>
                </a:extLst>
              </p:cNvPr>
              <p:cNvSpPr txBox="1"/>
              <p:nvPr/>
            </p:nvSpPr>
            <p:spPr>
              <a:xfrm>
                <a:off x="136838" y="1176185"/>
                <a:ext cx="11065262" cy="1631216"/>
              </a:xfrm>
              <a:prstGeom prst="rect">
                <a:avLst/>
              </a:prstGeom>
              <a:noFill/>
            </p:spPr>
            <p:txBody>
              <a:bodyPr wrap="square" rtlCol="0">
                <a:spAutoFit/>
              </a:bodyPr>
              <a:lstStyle/>
              <a:p>
                <a:r>
                  <a:rPr lang="en-US" sz="2000" dirty="0"/>
                  <a:t>Sp : FL Formula </a:t>
                </a:r>
                <a14:m>
                  <m:oMath xmlns:m="http://schemas.openxmlformats.org/officeDocument/2006/math">
                    <m:r>
                      <a:rPr lang="en-US" sz="2000" b="0" i="1" smtClean="0">
                        <a:latin typeface="Cambria Math" panose="02040503050406030204" pitchFamily="18" charset="0"/>
                      </a:rPr>
                      <m:t>→</m:t>
                    </m:r>
                  </m:oMath>
                </a14:m>
                <a:r>
                  <a:rPr lang="en-US" sz="2000" b="0" dirty="0"/>
                  <a:t> Set of heap elements</a:t>
                </a:r>
              </a:p>
              <a:p>
                <a:endParaRPr lang="en-US" sz="2000" dirty="0"/>
              </a:p>
              <a:p>
                <a:endParaRPr lang="en-US" sz="2000" dirty="0"/>
              </a:p>
              <a:p>
                <a:r>
                  <a:rPr lang="en-US" sz="2000" b="0" dirty="0"/>
                  <a:t> </a:t>
                </a:r>
                <a:r>
                  <a:rPr lang="en-US" sz="2000" dirty="0">
                    <a:solidFill>
                      <a:srgbClr val="00B0F0"/>
                    </a:solidFill>
                  </a:rPr>
                  <a:t>Example 1:</a:t>
                </a:r>
                <a:endParaRPr lang="en-US" sz="2000" b="0" dirty="0"/>
              </a:p>
              <a:p>
                <a:endParaRPr lang="en-US" sz="2000" dirty="0"/>
              </a:p>
            </p:txBody>
          </p:sp>
        </mc:Choice>
        <mc:Fallback xmlns="">
          <p:sp>
            <p:nvSpPr>
              <p:cNvPr id="2" name="TextBox 1">
                <a:extLst>
                  <a:ext uri="{FF2B5EF4-FFF2-40B4-BE49-F238E27FC236}">
                    <a16:creationId xmlns:a16="http://schemas.microsoft.com/office/drawing/2014/main" id="{0A8E1614-D9E8-4A30-AEAF-30900C95B0FD}"/>
                  </a:ext>
                </a:extLst>
              </p:cNvPr>
              <p:cNvSpPr txBox="1">
                <a:spLocks noRot="1" noChangeAspect="1" noMove="1" noResize="1" noEditPoints="1" noAdjustHandles="1" noChangeArrowheads="1" noChangeShapeType="1" noTextEdit="1"/>
              </p:cNvSpPr>
              <p:nvPr/>
            </p:nvSpPr>
            <p:spPr>
              <a:xfrm>
                <a:off x="136838" y="1176185"/>
                <a:ext cx="11065262" cy="1631216"/>
              </a:xfrm>
              <a:prstGeom prst="rect">
                <a:avLst/>
              </a:prstGeom>
              <a:blipFill>
                <a:blip r:embed="rId4"/>
                <a:stretch>
                  <a:fillRect l="-551"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16BD12-F0AF-4CA1-BC64-7672308644F7}"/>
                  </a:ext>
                </a:extLst>
              </p:cNvPr>
              <p:cNvSpPr txBox="1"/>
              <p:nvPr/>
            </p:nvSpPr>
            <p:spPr>
              <a:xfrm>
                <a:off x="8873509" y="929964"/>
                <a:ext cx="2871077" cy="1569660"/>
              </a:xfrm>
              <a:prstGeom prst="rect">
                <a:avLst/>
              </a:prstGeom>
              <a:noFill/>
            </p:spPr>
            <p:txBody>
              <a:bodyPr wrap="square" rtlCol="0">
                <a:spAutoFit/>
              </a:bodyPr>
              <a:lstStyle/>
              <a:p>
                <a:r>
                  <a:rPr lang="en-US" sz="2400" dirty="0">
                    <a:solidFill>
                      <a:srgbClr val="92D050"/>
                    </a:solidFill>
                  </a:rPr>
                  <a:t>Sp(</a:t>
                </a:r>
                <a14:m>
                  <m:oMath xmlns:m="http://schemas.openxmlformats.org/officeDocument/2006/math">
                    <m:r>
                      <m:rPr>
                        <m:sty m:val="p"/>
                      </m:rPr>
                      <a:rPr lang="en-US" sz="2400" b="0" i="1" smtClean="0">
                        <a:solidFill>
                          <a:srgbClr val="92D050"/>
                        </a:solidFill>
                        <a:latin typeface="Cambria Math" panose="02040503050406030204" pitchFamily="18" charset="0"/>
                      </a:rPr>
                      <m:t>α</m:t>
                    </m:r>
                  </m:oMath>
                </a14:m>
                <a:r>
                  <a:rPr lang="en-US" sz="2400" dirty="0">
                    <a:solidFill>
                      <a:srgbClr val="92D050"/>
                    </a:solidFill>
                  </a:rPr>
                  <a:t>) = </a:t>
                </a:r>
              </a:p>
              <a:p>
                <a:r>
                  <a:rPr lang="en-US" sz="2400" dirty="0">
                    <a:solidFill>
                      <a:srgbClr val="92D050"/>
                    </a:solidFill>
                  </a:rPr>
                  <a:t>Set of elements that </a:t>
                </a:r>
                <a:r>
                  <a:rPr lang="en-US" sz="2400" u="sng" dirty="0">
                    <a:solidFill>
                      <a:srgbClr val="92D050"/>
                    </a:solidFill>
                  </a:rPr>
                  <a:t>determine</a:t>
                </a:r>
              </a:p>
              <a:p>
                <a:r>
                  <a:rPr lang="en-US" sz="2400" dirty="0">
                    <a:solidFill>
                      <a:srgbClr val="92D050"/>
                    </a:solidFill>
                  </a:rPr>
                  <a:t>truth value of </a:t>
                </a:r>
                <a14:m>
                  <m:oMath xmlns:m="http://schemas.openxmlformats.org/officeDocument/2006/math">
                    <m:r>
                      <m:rPr>
                        <m:sty m:val="p"/>
                      </m:rPr>
                      <a:rPr lang="en-US" sz="2400" b="0" i="1" smtClean="0">
                        <a:solidFill>
                          <a:srgbClr val="92D050"/>
                        </a:solidFill>
                        <a:latin typeface="Cambria Math" panose="02040503050406030204" pitchFamily="18" charset="0"/>
                      </a:rPr>
                      <m:t>α</m:t>
                    </m:r>
                  </m:oMath>
                </a14:m>
                <a:endParaRPr lang="en-US" sz="2400" dirty="0">
                  <a:solidFill>
                    <a:srgbClr val="92D050"/>
                  </a:solidFill>
                </a:endParaRPr>
              </a:p>
            </p:txBody>
          </p:sp>
        </mc:Choice>
        <mc:Fallback xmlns="">
          <p:sp>
            <p:nvSpPr>
              <p:cNvPr id="6" name="TextBox 5">
                <a:extLst>
                  <a:ext uri="{FF2B5EF4-FFF2-40B4-BE49-F238E27FC236}">
                    <a16:creationId xmlns:a16="http://schemas.microsoft.com/office/drawing/2014/main" id="{DB16BD12-F0AF-4CA1-BC64-7672308644F7}"/>
                  </a:ext>
                </a:extLst>
              </p:cNvPr>
              <p:cNvSpPr txBox="1">
                <a:spLocks noRot="1" noChangeAspect="1" noMove="1" noResize="1" noEditPoints="1" noAdjustHandles="1" noChangeArrowheads="1" noChangeShapeType="1" noTextEdit="1"/>
              </p:cNvSpPr>
              <p:nvPr/>
            </p:nvSpPr>
            <p:spPr>
              <a:xfrm>
                <a:off x="8873509" y="929964"/>
                <a:ext cx="2871077" cy="1569660"/>
              </a:xfrm>
              <a:prstGeom prst="rect">
                <a:avLst/>
              </a:prstGeom>
              <a:blipFill>
                <a:blip r:embed="rId5"/>
                <a:stretch>
                  <a:fillRect l="-3397"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033C395-A043-43C4-B14F-6E86CB6C422C}"/>
                  </a:ext>
                </a:extLst>
              </p:cNvPr>
              <p:cNvSpPr txBox="1"/>
              <p:nvPr/>
            </p:nvSpPr>
            <p:spPr>
              <a:xfrm>
                <a:off x="8873509" y="3166599"/>
                <a:ext cx="2946579" cy="1938992"/>
              </a:xfrm>
              <a:prstGeom prst="rect">
                <a:avLst/>
              </a:prstGeom>
              <a:noFill/>
            </p:spPr>
            <p:txBody>
              <a:bodyPr wrap="square" rtlCol="0">
                <a:spAutoFit/>
              </a:bodyPr>
              <a:lstStyle/>
              <a:p>
                <a:r>
                  <a:rPr lang="en-US" sz="2400" dirty="0">
                    <a:solidFill>
                      <a:srgbClr val="92D050"/>
                    </a:solidFill>
                  </a:rPr>
                  <a:t>Change pointers outside Sp(</a:t>
                </a:r>
                <a14:m>
                  <m:oMath xmlns:m="http://schemas.openxmlformats.org/officeDocument/2006/math">
                    <m:r>
                      <m:rPr>
                        <m:sty m:val="p"/>
                      </m:rPr>
                      <a:rPr lang="en-US" sz="2400" b="0" i="1" smtClean="0">
                        <a:solidFill>
                          <a:srgbClr val="92D050"/>
                        </a:solidFill>
                        <a:latin typeface="Cambria Math" panose="02040503050406030204" pitchFamily="18" charset="0"/>
                      </a:rPr>
                      <m:t>α</m:t>
                    </m:r>
                  </m:oMath>
                </a14:m>
                <a:r>
                  <a:rPr lang="en-US" sz="2400" dirty="0">
                    <a:solidFill>
                      <a:srgbClr val="92D050"/>
                    </a:solidFill>
                  </a:rPr>
                  <a:t>)</a:t>
                </a:r>
              </a:p>
              <a:p>
                <a:r>
                  <a:rPr lang="en-US" sz="2400" dirty="0">
                    <a:solidFill>
                      <a:srgbClr val="92D050"/>
                    </a:solidFill>
                  </a:rPr>
                  <a:t>=&gt; </a:t>
                </a:r>
              </a:p>
              <a:p>
                <a:r>
                  <a:rPr lang="en-US" sz="2400" dirty="0">
                    <a:solidFill>
                      <a:srgbClr val="92D050"/>
                    </a:solidFill>
                  </a:rPr>
                  <a:t>truth value of </a:t>
                </a:r>
                <a14:m>
                  <m:oMath xmlns:m="http://schemas.openxmlformats.org/officeDocument/2006/math">
                    <m:r>
                      <m:rPr>
                        <m:sty m:val="p"/>
                      </m:rPr>
                      <a:rPr lang="en-US" sz="2400" b="0" i="1" smtClean="0">
                        <a:solidFill>
                          <a:srgbClr val="92D050"/>
                        </a:solidFill>
                        <a:latin typeface="Cambria Math" panose="02040503050406030204" pitchFamily="18" charset="0"/>
                      </a:rPr>
                      <m:t>α</m:t>
                    </m:r>
                  </m:oMath>
                </a14:m>
                <a:endParaRPr lang="en-US" sz="2400" dirty="0">
                  <a:solidFill>
                    <a:srgbClr val="92D050"/>
                  </a:solidFill>
                </a:endParaRPr>
              </a:p>
              <a:p>
                <a:r>
                  <a:rPr lang="en-US" sz="2400" dirty="0">
                    <a:solidFill>
                      <a:srgbClr val="92D050"/>
                    </a:solidFill>
                  </a:rPr>
                  <a:t>remains the same</a:t>
                </a:r>
              </a:p>
            </p:txBody>
          </p:sp>
        </mc:Choice>
        <mc:Fallback xmlns="">
          <p:sp>
            <p:nvSpPr>
              <p:cNvPr id="8" name="TextBox 7">
                <a:extLst>
                  <a:ext uri="{FF2B5EF4-FFF2-40B4-BE49-F238E27FC236}">
                    <a16:creationId xmlns:a16="http://schemas.microsoft.com/office/drawing/2014/main" id="{E033C395-A043-43C4-B14F-6E86CB6C422C}"/>
                  </a:ext>
                </a:extLst>
              </p:cNvPr>
              <p:cNvSpPr txBox="1">
                <a:spLocks noRot="1" noChangeAspect="1" noMove="1" noResize="1" noEditPoints="1" noAdjustHandles="1" noChangeArrowheads="1" noChangeShapeType="1" noTextEdit="1"/>
              </p:cNvSpPr>
              <p:nvPr/>
            </p:nvSpPr>
            <p:spPr>
              <a:xfrm>
                <a:off x="8873509" y="3166599"/>
                <a:ext cx="2946579" cy="1938992"/>
              </a:xfrm>
              <a:prstGeom prst="rect">
                <a:avLst/>
              </a:prstGeom>
              <a:blipFill>
                <a:blip r:embed="rId6"/>
                <a:stretch>
                  <a:fillRect l="-3313" t="-2508" b="-5956"/>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35C74841-575A-4F90-BF78-5D24DEAADCD4}"/>
              </a:ext>
            </a:extLst>
          </p:cNvPr>
          <p:cNvSpPr/>
          <p:nvPr/>
        </p:nvSpPr>
        <p:spPr>
          <a:xfrm>
            <a:off x="1143001" y="3290953"/>
            <a:ext cx="5528345" cy="2390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E57E8A-B6F1-400B-A536-439C541D61D7}"/>
              </a:ext>
            </a:extLst>
          </p:cNvPr>
          <p:cNvSpPr/>
          <p:nvPr/>
        </p:nvSpPr>
        <p:spPr>
          <a:xfrm>
            <a:off x="2390862" y="4058545"/>
            <a:ext cx="864066" cy="855677"/>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x</a:t>
            </a:r>
          </a:p>
        </p:txBody>
      </p:sp>
      <p:sp>
        <p:nvSpPr>
          <p:cNvPr id="15" name="Oval 14">
            <a:extLst>
              <a:ext uri="{FF2B5EF4-FFF2-40B4-BE49-F238E27FC236}">
                <a16:creationId xmlns:a16="http://schemas.microsoft.com/office/drawing/2014/main" id="{665F62DD-61E2-43D7-B494-96C67900B181}"/>
              </a:ext>
            </a:extLst>
          </p:cNvPr>
          <p:cNvSpPr/>
          <p:nvPr/>
        </p:nvSpPr>
        <p:spPr>
          <a:xfrm>
            <a:off x="4623734" y="4059943"/>
            <a:ext cx="864066" cy="855677"/>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y</a:t>
            </a:r>
          </a:p>
        </p:txBody>
      </p:sp>
      <p:sp>
        <p:nvSpPr>
          <p:cNvPr id="16" name="Arc 15">
            <a:extLst>
              <a:ext uri="{FF2B5EF4-FFF2-40B4-BE49-F238E27FC236}">
                <a16:creationId xmlns:a16="http://schemas.microsoft.com/office/drawing/2014/main" id="{801E1BEA-7D08-450B-85FB-6879CC0E43DF}"/>
              </a:ext>
            </a:extLst>
          </p:cNvPr>
          <p:cNvSpPr/>
          <p:nvPr/>
        </p:nvSpPr>
        <p:spPr>
          <a:xfrm rot="20457124">
            <a:off x="2623875" y="3764782"/>
            <a:ext cx="2448763" cy="2330612"/>
          </a:xfrm>
          <a:prstGeom prst="arc">
            <a:avLst>
              <a:gd name="adj1" fmla="val 14750976"/>
              <a:gd name="adj2" fmla="val 20212838"/>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33466BAF-48F3-49EC-A056-E4528CF6F1A8}"/>
              </a:ext>
            </a:extLst>
          </p:cNvPr>
          <p:cNvSpPr txBox="1"/>
          <p:nvPr/>
        </p:nvSpPr>
        <p:spPr>
          <a:xfrm>
            <a:off x="3440188" y="3683483"/>
            <a:ext cx="1585519" cy="461665"/>
          </a:xfrm>
          <a:prstGeom prst="rect">
            <a:avLst/>
          </a:prstGeom>
          <a:noFill/>
        </p:spPr>
        <p:txBody>
          <a:bodyPr wrap="square" rtlCol="0">
            <a:spAutoFit/>
          </a:bodyPr>
          <a:lstStyle/>
          <a:p>
            <a:r>
              <a:rPr lang="en-US" sz="2400" dirty="0">
                <a:solidFill>
                  <a:schemeClr val="bg1"/>
                </a:solidFill>
              </a:rPr>
              <a:t>next</a:t>
            </a:r>
          </a:p>
        </p:txBody>
      </p:sp>
      <p:sp>
        <p:nvSpPr>
          <p:cNvPr id="19" name="Oval 18">
            <a:extLst>
              <a:ext uri="{FF2B5EF4-FFF2-40B4-BE49-F238E27FC236}">
                <a16:creationId xmlns:a16="http://schemas.microsoft.com/office/drawing/2014/main" id="{229CD156-AC7F-4EE8-9BAA-44400D4EA3FA}"/>
              </a:ext>
            </a:extLst>
          </p:cNvPr>
          <p:cNvSpPr/>
          <p:nvPr/>
        </p:nvSpPr>
        <p:spPr>
          <a:xfrm>
            <a:off x="2251917" y="3919806"/>
            <a:ext cx="1141956" cy="1133153"/>
          </a:xfrm>
          <a:prstGeom prst="ellipse">
            <a:avLst/>
          </a:prstGeom>
          <a:solidFill>
            <a:schemeClr val="tx1">
              <a:alpha val="0"/>
            </a:schemeClr>
          </a:solidFill>
          <a:ln w="222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21" name="Picture 20" descr="\documentclass{article}&#10;\usepackage{amsmath}&#10;\usepackage{xcolor}&#10;\pagestyle{empty}&#10;\begin{document}&#10;&#10;\color{white}&#10;$\mathit{Sp}(\mathit{next}(x) = y) = \{x\}$&#10;&#10;\end{document}" title="IguanaTex Bitmap Display">
            <a:extLst>
              <a:ext uri="{FF2B5EF4-FFF2-40B4-BE49-F238E27FC236}">
                <a16:creationId xmlns:a16="http://schemas.microsoft.com/office/drawing/2014/main" id="{CAFCE38F-39EA-4E41-98F6-DAB2AE4736C3}"/>
              </a:ext>
            </a:extLst>
          </p:cNvPr>
          <p:cNvPicPr>
            <a:picLocks noChangeAspect="1"/>
          </p:cNvPicPr>
          <p:nvPr>
            <p:custDataLst>
              <p:tags r:id="rId1"/>
            </p:custDataLst>
          </p:nvPr>
        </p:nvPicPr>
        <p:blipFill>
          <a:blip r:embed="rId7"/>
          <a:stretch>
            <a:fillRect/>
          </a:stretch>
        </p:blipFill>
        <p:spPr>
          <a:xfrm>
            <a:off x="2078605" y="2094177"/>
            <a:ext cx="3950076" cy="405447"/>
          </a:xfrm>
          <a:prstGeom prst="rect">
            <a:avLst/>
          </a:prstGeom>
        </p:spPr>
      </p:pic>
    </p:spTree>
    <p:extLst>
      <p:ext uri="{BB962C8B-B14F-4D97-AF65-F5344CB8AC3E}">
        <p14:creationId xmlns:p14="http://schemas.microsoft.com/office/powerpoint/2010/main" val="15856860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5C74841-575A-4F90-BF78-5D24DEAADCD4}"/>
              </a:ext>
            </a:extLst>
          </p:cNvPr>
          <p:cNvSpPr/>
          <p:nvPr/>
        </p:nvSpPr>
        <p:spPr>
          <a:xfrm>
            <a:off x="1143001" y="3290953"/>
            <a:ext cx="5528345" cy="2390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29CD156-AC7F-4EE8-9BAA-44400D4EA3FA}"/>
              </a:ext>
            </a:extLst>
          </p:cNvPr>
          <p:cNvSpPr/>
          <p:nvPr/>
        </p:nvSpPr>
        <p:spPr>
          <a:xfrm>
            <a:off x="2078605" y="3728004"/>
            <a:ext cx="3699809" cy="1516758"/>
          </a:xfrm>
          <a:prstGeom prst="ellipse">
            <a:avLst/>
          </a:prstGeom>
          <a:solidFill>
            <a:schemeClr val="tx1">
              <a:alpha val="0"/>
            </a:schemeClr>
          </a:solidFill>
          <a:ln w="222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97872"/>
            <a:ext cx="9905998" cy="1152088"/>
          </a:xfrm>
        </p:spPr>
        <p:txBody>
          <a:bodyPr/>
          <a:lstStyle/>
          <a:p>
            <a:pPr algn="ctr"/>
            <a:r>
              <a:rPr lang="en-US" dirty="0"/>
              <a:t>Semantics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8E1614-D9E8-4A30-AEAF-30900C95B0FD}"/>
                  </a:ext>
                </a:extLst>
              </p:cNvPr>
              <p:cNvSpPr txBox="1"/>
              <p:nvPr/>
            </p:nvSpPr>
            <p:spPr>
              <a:xfrm>
                <a:off x="136838" y="1176185"/>
                <a:ext cx="11065262" cy="1631216"/>
              </a:xfrm>
              <a:prstGeom prst="rect">
                <a:avLst/>
              </a:prstGeom>
              <a:noFill/>
            </p:spPr>
            <p:txBody>
              <a:bodyPr wrap="square" rtlCol="0">
                <a:spAutoFit/>
              </a:bodyPr>
              <a:lstStyle/>
              <a:p>
                <a:r>
                  <a:rPr lang="en-US" sz="2000" dirty="0"/>
                  <a:t>Sp : FL Formula </a:t>
                </a:r>
                <a14:m>
                  <m:oMath xmlns:m="http://schemas.openxmlformats.org/officeDocument/2006/math">
                    <m:r>
                      <a:rPr lang="en-US" sz="2000" b="0" i="1" smtClean="0">
                        <a:latin typeface="Cambria Math" panose="02040503050406030204" pitchFamily="18" charset="0"/>
                      </a:rPr>
                      <m:t>→</m:t>
                    </m:r>
                  </m:oMath>
                </a14:m>
                <a:r>
                  <a:rPr lang="en-US" sz="2000" b="0" dirty="0"/>
                  <a:t> Set of heap elements</a:t>
                </a:r>
              </a:p>
              <a:p>
                <a:endParaRPr lang="en-US" sz="2000" dirty="0"/>
              </a:p>
              <a:p>
                <a:endParaRPr lang="en-US" sz="2000" dirty="0"/>
              </a:p>
              <a:p>
                <a:r>
                  <a:rPr lang="en-US" sz="2000" b="0" dirty="0"/>
                  <a:t> </a:t>
                </a:r>
                <a:r>
                  <a:rPr lang="en-US" sz="2000" dirty="0">
                    <a:solidFill>
                      <a:srgbClr val="00B0F0"/>
                    </a:solidFill>
                  </a:rPr>
                  <a:t>Example 2:</a:t>
                </a:r>
                <a:endParaRPr lang="en-US" sz="2000" b="0" dirty="0"/>
              </a:p>
              <a:p>
                <a:endParaRPr lang="en-US" sz="2000" dirty="0"/>
              </a:p>
            </p:txBody>
          </p:sp>
        </mc:Choice>
        <mc:Fallback xmlns="">
          <p:sp>
            <p:nvSpPr>
              <p:cNvPr id="2" name="TextBox 1">
                <a:extLst>
                  <a:ext uri="{FF2B5EF4-FFF2-40B4-BE49-F238E27FC236}">
                    <a16:creationId xmlns:a16="http://schemas.microsoft.com/office/drawing/2014/main" id="{0A8E1614-D9E8-4A30-AEAF-30900C95B0FD}"/>
                  </a:ext>
                </a:extLst>
              </p:cNvPr>
              <p:cNvSpPr txBox="1">
                <a:spLocks noRot="1" noChangeAspect="1" noMove="1" noResize="1" noEditPoints="1" noAdjustHandles="1" noChangeArrowheads="1" noChangeShapeType="1" noTextEdit="1"/>
              </p:cNvSpPr>
              <p:nvPr/>
            </p:nvSpPr>
            <p:spPr>
              <a:xfrm>
                <a:off x="136838" y="1176185"/>
                <a:ext cx="11065262" cy="1631216"/>
              </a:xfrm>
              <a:prstGeom prst="rect">
                <a:avLst/>
              </a:prstGeom>
              <a:blipFill>
                <a:blip r:embed="rId6"/>
                <a:stretch>
                  <a:fillRect l="-551"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16BD12-F0AF-4CA1-BC64-7672308644F7}"/>
                  </a:ext>
                </a:extLst>
              </p:cNvPr>
              <p:cNvSpPr txBox="1"/>
              <p:nvPr/>
            </p:nvSpPr>
            <p:spPr>
              <a:xfrm>
                <a:off x="8873509" y="929964"/>
                <a:ext cx="2871077" cy="1569660"/>
              </a:xfrm>
              <a:prstGeom prst="rect">
                <a:avLst/>
              </a:prstGeom>
              <a:noFill/>
            </p:spPr>
            <p:txBody>
              <a:bodyPr wrap="square" rtlCol="0">
                <a:spAutoFit/>
              </a:bodyPr>
              <a:lstStyle/>
              <a:p>
                <a:r>
                  <a:rPr lang="en-US" sz="2400" dirty="0">
                    <a:solidFill>
                      <a:srgbClr val="92D050"/>
                    </a:solidFill>
                  </a:rPr>
                  <a:t>Sp(</a:t>
                </a:r>
                <a14:m>
                  <m:oMath xmlns:m="http://schemas.openxmlformats.org/officeDocument/2006/math">
                    <m:r>
                      <m:rPr>
                        <m:sty m:val="p"/>
                      </m:rPr>
                      <a:rPr lang="en-US" sz="2400" b="0" i="1" smtClean="0">
                        <a:solidFill>
                          <a:srgbClr val="92D050"/>
                        </a:solidFill>
                        <a:latin typeface="Cambria Math" panose="02040503050406030204" pitchFamily="18" charset="0"/>
                      </a:rPr>
                      <m:t>α</m:t>
                    </m:r>
                  </m:oMath>
                </a14:m>
                <a:r>
                  <a:rPr lang="en-US" sz="2400" dirty="0">
                    <a:solidFill>
                      <a:srgbClr val="92D050"/>
                    </a:solidFill>
                  </a:rPr>
                  <a:t>) = </a:t>
                </a:r>
              </a:p>
              <a:p>
                <a:r>
                  <a:rPr lang="en-US" sz="2400" dirty="0">
                    <a:solidFill>
                      <a:srgbClr val="92D050"/>
                    </a:solidFill>
                  </a:rPr>
                  <a:t>Set of elements that </a:t>
                </a:r>
                <a:r>
                  <a:rPr lang="en-US" sz="2400" u="sng" dirty="0">
                    <a:solidFill>
                      <a:srgbClr val="92D050"/>
                    </a:solidFill>
                  </a:rPr>
                  <a:t>determine</a:t>
                </a:r>
              </a:p>
              <a:p>
                <a:r>
                  <a:rPr lang="en-US" sz="2400" dirty="0">
                    <a:solidFill>
                      <a:srgbClr val="92D050"/>
                    </a:solidFill>
                  </a:rPr>
                  <a:t>truth value of </a:t>
                </a:r>
                <a14:m>
                  <m:oMath xmlns:m="http://schemas.openxmlformats.org/officeDocument/2006/math">
                    <m:r>
                      <m:rPr>
                        <m:sty m:val="p"/>
                      </m:rPr>
                      <a:rPr lang="en-US" sz="2400" b="0" i="1" smtClean="0">
                        <a:solidFill>
                          <a:srgbClr val="92D050"/>
                        </a:solidFill>
                        <a:latin typeface="Cambria Math" panose="02040503050406030204" pitchFamily="18" charset="0"/>
                      </a:rPr>
                      <m:t>α</m:t>
                    </m:r>
                  </m:oMath>
                </a14:m>
                <a:endParaRPr lang="en-US" sz="2400" dirty="0">
                  <a:solidFill>
                    <a:srgbClr val="92D050"/>
                  </a:solidFill>
                </a:endParaRPr>
              </a:p>
            </p:txBody>
          </p:sp>
        </mc:Choice>
        <mc:Fallback xmlns="">
          <p:sp>
            <p:nvSpPr>
              <p:cNvPr id="6" name="TextBox 5">
                <a:extLst>
                  <a:ext uri="{FF2B5EF4-FFF2-40B4-BE49-F238E27FC236}">
                    <a16:creationId xmlns:a16="http://schemas.microsoft.com/office/drawing/2014/main" id="{DB16BD12-F0AF-4CA1-BC64-7672308644F7}"/>
                  </a:ext>
                </a:extLst>
              </p:cNvPr>
              <p:cNvSpPr txBox="1">
                <a:spLocks noRot="1" noChangeAspect="1" noMove="1" noResize="1" noEditPoints="1" noAdjustHandles="1" noChangeArrowheads="1" noChangeShapeType="1" noTextEdit="1"/>
              </p:cNvSpPr>
              <p:nvPr/>
            </p:nvSpPr>
            <p:spPr>
              <a:xfrm>
                <a:off x="8873509" y="929964"/>
                <a:ext cx="2871077" cy="1569660"/>
              </a:xfrm>
              <a:prstGeom prst="rect">
                <a:avLst/>
              </a:prstGeom>
              <a:blipFill>
                <a:blip r:embed="rId7"/>
                <a:stretch>
                  <a:fillRect l="-3397" t="-3113" b="-81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033C395-A043-43C4-B14F-6E86CB6C422C}"/>
              </a:ext>
            </a:extLst>
          </p:cNvPr>
          <p:cNvSpPr txBox="1"/>
          <p:nvPr/>
        </p:nvSpPr>
        <p:spPr>
          <a:xfrm>
            <a:off x="7395181" y="3162438"/>
            <a:ext cx="3595150" cy="954107"/>
          </a:xfrm>
          <a:prstGeom prst="rect">
            <a:avLst/>
          </a:prstGeom>
          <a:noFill/>
        </p:spPr>
        <p:txBody>
          <a:bodyPr wrap="square" rtlCol="0">
            <a:spAutoFit/>
          </a:bodyPr>
          <a:lstStyle/>
          <a:p>
            <a:r>
              <a:rPr lang="en-US" sz="2800" dirty="0">
                <a:solidFill>
                  <a:srgbClr val="00B0F0"/>
                </a:solidFill>
              </a:rPr>
              <a:t>Different from Separation Logic!</a:t>
            </a:r>
          </a:p>
        </p:txBody>
      </p: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60E57E8A-B6F1-400B-A536-439C541D61D7}"/>
                  </a:ext>
                </a:extLst>
              </p:cNvPr>
              <p:cNvSpPr/>
              <p:nvPr/>
            </p:nvSpPr>
            <p:spPr>
              <a:xfrm>
                <a:off x="2752770" y="4058544"/>
                <a:ext cx="864066" cy="855677"/>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m:rPr>
                          <m:sty m:val="p"/>
                        </m:rPr>
                        <a:rPr lang="en-US" sz="2800" b="0" i="1" smtClean="0">
                          <a:solidFill>
                            <a:schemeClr val="bg1"/>
                          </a:solidFill>
                          <a:latin typeface="Cambria Math" panose="02040503050406030204" pitchFamily="18" charset="0"/>
                        </a:rPr>
                        <m:t>α</m:t>
                      </m:r>
                    </m:oMath>
                  </m:oMathPara>
                </a14:m>
                <a:endParaRPr lang="en-US" sz="2800" b="0" dirty="0">
                  <a:solidFill>
                    <a:schemeClr val="bg1"/>
                  </a:solidFill>
                </a:endParaRPr>
              </a:p>
              <a:p>
                <a:pPr algn="ctr"/>
                <a:endParaRPr lang="en-US" sz="2800" b="0" dirty="0">
                  <a:solidFill>
                    <a:schemeClr val="bg1"/>
                  </a:solidFill>
                </a:endParaRPr>
              </a:p>
            </p:txBody>
          </p:sp>
        </mc:Choice>
        <mc:Fallback xmlns="">
          <p:sp>
            <p:nvSpPr>
              <p:cNvPr id="12" name="Oval 11">
                <a:extLst>
                  <a:ext uri="{FF2B5EF4-FFF2-40B4-BE49-F238E27FC236}">
                    <a16:creationId xmlns:a16="http://schemas.microsoft.com/office/drawing/2014/main" id="{60E57E8A-B6F1-400B-A536-439C541D61D7}"/>
                  </a:ext>
                </a:extLst>
              </p:cNvPr>
              <p:cNvSpPr>
                <a:spLocks noRot="1" noChangeAspect="1" noMove="1" noResize="1" noEditPoints="1" noAdjustHandles="1" noChangeArrowheads="1" noChangeShapeType="1" noTextEdit="1"/>
              </p:cNvSpPr>
              <p:nvPr/>
            </p:nvSpPr>
            <p:spPr>
              <a:xfrm>
                <a:off x="2752770" y="4058544"/>
                <a:ext cx="864066" cy="855677"/>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665F62DD-61E2-43D7-B494-96C67900B181}"/>
                  </a:ext>
                </a:extLst>
              </p:cNvPr>
              <p:cNvSpPr/>
              <p:nvPr/>
            </p:nvSpPr>
            <p:spPr>
              <a:xfrm>
                <a:off x="4084638" y="4074484"/>
                <a:ext cx="864066" cy="855677"/>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1" smtClean="0">
                          <a:solidFill>
                            <a:schemeClr val="bg1"/>
                          </a:solidFill>
                          <a:latin typeface="Cambria Math" panose="02040503050406030204" pitchFamily="18" charset="0"/>
                        </a:rPr>
                        <m:t>β</m:t>
                      </m:r>
                    </m:oMath>
                  </m:oMathPara>
                </a14:m>
                <a:endParaRPr lang="en-US" sz="2800" dirty="0">
                  <a:solidFill>
                    <a:schemeClr val="bg1"/>
                  </a:solidFill>
                </a:endParaRPr>
              </a:p>
            </p:txBody>
          </p:sp>
        </mc:Choice>
        <mc:Fallback xmlns="">
          <p:sp>
            <p:nvSpPr>
              <p:cNvPr id="15" name="Oval 14">
                <a:extLst>
                  <a:ext uri="{FF2B5EF4-FFF2-40B4-BE49-F238E27FC236}">
                    <a16:creationId xmlns:a16="http://schemas.microsoft.com/office/drawing/2014/main" id="{665F62DD-61E2-43D7-B494-96C67900B181}"/>
                  </a:ext>
                </a:extLst>
              </p:cNvPr>
              <p:cNvSpPr>
                <a:spLocks noRot="1" noChangeAspect="1" noMove="1" noResize="1" noEditPoints="1" noAdjustHandles="1" noChangeArrowheads="1" noChangeShapeType="1" noTextEdit="1"/>
              </p:cNvSpPr>
              <p:nvPr/>
            </p:nvSpPr>
            <p:spPr>
              <a:xfrm>
                <a:off x="4084638" y="4074484"/>
                <a:ext cx="864066" cy="855677"/>
              </a:xfrm>
              <a:prstGeom prst="ellipse">
                <a:avLst/>
              </a:prstGeom>
              <a:blipFill>
                <a:blip r:embed="rId9"/>
                <a:stretch>
                  <a:fillRect/>
                </a:stretch>
              </a:blipFill>
            </p:spPr>
            <p:txBody>
              <a:bodyPr/>
              <a:lstStyle/>
              <a:p>
                <a:r>
                  <a:rPr lang="en-US">
                    <a:noFill/>
                  </a:rPr>
                  <a:t> </a:t>
                </a:r>
              </a:p>
            </p:txBody>
          </p:sp>
        </mc:Fallback>
      </mc:AlternateContent>
      <p:pic>
        <p:nvPicPr>
          <p:cNvPr id="7" name="Picture 6" descr="\documentclass{article}&#10;\usepackage{amsmath}&#10;\usepackage{xcolor}&#10;\pagestyle{empty}&#10;\begin{document}&#10;&#10;\color{white}&#10;$\mathit{Sp}(\alpha \land \beta) = \mathit{Sp}(\alpha) \cup \mathit{Sp}(\beta)$&#10;&#10;\end{document}" title="IguanaTex Bitmap Display">
            <a:extLst>
              <a:ext uri="{FF2B5EF4-FFF2-40B4-BE49-F238E27FC236}">
                <a16:creationId xmlns:a16="http://schemas.microsoft.com/office/drawing/2014/main" id="{D18D5E8E-BC85-4632-98CB-E99B4B311B0E}"/>
              </a:ext>
            </a:extLst>
          </p:cNvPr>
          <p:cNvPicPr>
            <a:picLocks noChangeAspect="1"/>
          </p:cNvPicPr>
          <p:nvPr>
            <p:custDataLst>
              <p:tags r:id="rId1"/>
            </p:custDataLst>
          </p:nvPr>
        </p:nvPicPr>
        <p:blipFill>
          <a:blip r:embed="rId10"/>
          <a:stretch>
            <a:fillRect/>
          </a:stretch>
        </p:blipFill>
        <p:spPr>
          <a:xfrm>
            <a:off x="2078605" y="2094177"/>
            <a:ext cx="4695416" cy="405447"/>
          </a:xfrm>
          <a:prstGeom prst="rect">
            <a:avLst/>
          </a:prstGeom>
        </p:spPr>
      </p:pic>
      <p:pic>
        <p:nvPicPr>
          <p:cNvPr id="13" name="Picture 12" descr="\documentclass{article}&#10;\usepackage{amsmath}&#10;\usepackage{xcolor}&#10;\pagestyle{empty}&#10;\begin{document}&#10;&#10;\color{white}&#10;$\mathit{Sp}(\alpha \lor\beta) = \mathit{Sp}(\alpha) \cup \mathit{Sp}(\beta)$&#10;&#10;\end{document}" title="IguanaTex Bitmap Display">
            <a:extLst>
              <a:ext uri="{FF2B5EF4-FFF2-40B4-BE49-F238E27FC236}">
                <a16:creationId xmlns:a16="http://schemas.microsoft.com/office/drawing/2014/main" id="{F9CEC660-0D64-4978-A0D0-79111DEDF7E9}"/>
              </a:ext>
            </a:extLst>
          </p:cNvPr>
          <p:cNvPicPr>
            <a:picLocks noChangeAspect="1"/>
          </p:cNvPicPr>
          <p:nvPr>
            <p:custDataLst>
              <p:tags r:id="rId2"/>
            </p:custDataLst>
          </p:nvPr>
        </p:nvPicPr>
        <p:blipFill>
          <a:blip r:embed="rId11"/>
          <a:stretch>
            <a:fillRect/>
          </a:stretch>
        </p:blipFill>
        <p:spPr>
          <a:xfrm>
            <a:off x="2096781" y="2590526"/>
            <a:ext cx="4695415" cy="405447"/>
          </a:xfrm>
          <a:prstGeom prst="rect">
            <a:avLst/>
          </a:prstGeom>
        </p:spPr>
      </p:pic>
      <p:pic>
        <p:nvPicPr>
          <p:cNvPr id="22" name="Picture 21" descr="\documentclass{article}&#10;\usepackage{amsmath}&#10;\usepackage{xcolor}&#10;\pagestyle{empty}&#10;\begin{document}&#10;&#10;\color{white}&#10;$\mathit{Sp}(\neg\alpha) = \mathit{Sp}(\alpha)$&#10;&#10;\end{document}" title="IguanaTex Bitmap Display">
            <a:extLst>
              <a:ext uri="{FF2B5EF4-FFF2-40B4-BE49-F238E27FC236}">
                <a16:creationId xmlns:a16="http://schemas.microsoft.com/office/drawing/2014/main" id="{122F2933-E529-40C2-8C22-E670A31C240C}"/>
              </a:ext>
            </a:extLst>
          </p:cNvPr>
          <p:cNvPicPr>
            <a:picLocks noChangeAspect="1"/>
          </p:cNvPicPr>
          <p:nvPr>
            <p:custDataLst>
              <p:tags r:id="rId3"/>
            </p:custDataLst>
          </p:nvPr>
        </p:nvPicPr>
        <p:blipFill>
          <a:blip r:embed="rId12"/>
          <a:stretch>
            <a:fillRect/>
          </a:stretch>
        </p:blipFill>
        <p:spPr>
          <a:xfrm>
            <a:off x="7509764" y="4190748"/>
            <a:ext cx="2799283" cy="405447"/>
          </a:xfrm>
          <a:prstGeom prst="rect">
            <a:avLst/>
          </a:prstGeom>
        </p:spPr>
      </p:pic>
      <p:sp>
        <p:nvSpPr>
          <p:cNvPr id="24" name="TextBox 23">
            <a:extLst>
              <a:ext uri="{FF2B5EF4-FFF2-40B4-BE49-F238E27FC236}">
                <a16:creationId xmlns:a16="http://schemas.microsoft.com/office/drawing/2014/main" id="{D22277F7-1182-41C4-A2B4-EC90D40CC292}"/>
              </a:ext>
            </a:extLst>
          </p:cNvPr>
          <p:cNvSpPr txBox="1"/>
          <p:nvPr/>
        </p:nvSpPr>
        <p:spPr>
          <a:xfrm>
            <a:off x="7395181" y="4670398"/>
            <a:ext cx="4349405" cy="954107"/>
          </a:xfrm>
          <a:prstGeom prst="rect">
            <a:avLst/>
          </a:prstGeom>
          <a:noFill/>
        </p:spPr>
        <p:txBody>
          <a:bodyPr wrap="square" rtlCol="0">
            <a:spAutoFit/>
          </a:bodyPr>
          <a:lstStyle/>
          <a:p>
            <a:r>
              <a:rPr lang="en-US" sz="2800" dirty="0">
                <a:solidFill>
                  <a:srgbClr val="00B0F0"/>
                </a:solidFill>
              </a:rPr>
              <a:t>Determined support</a:t>
            </a:r>
          </a:p>
          <a:p>
            <a:r>
              <a:rPr lang="en-US" sz="2800" dirty="0">
                <a:solidFill>
                  <a:srgbClr val="00B0F0"/>
                </a:solidFill>
              </a:rPr>
              <a:t>regardless of truth value</a:t>
            </a:r>
          </a:p>
        </p:txBody>
      </p:sp>
    </p:spTree>
    <p:extLst>
      <p:ext uri="{BB962C8B-B14F-4D97-AF65-F5344CB8AC3E}">
        <p14:creationId xmlns:p14="http://schemas.microsoft.com/office/powerpoint/2010/main" val="35481005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5C74841-575A-4F90-BF78-5D24DEAADCD4}"/>
              </a:ext>
            </a:extLst>
          </p:cNvPr>
          <p:cNvSpPr/>
          <p:nvPr/>
        </p:nvSpPr>
        <p:spPr>
          <a:xfrm>
            <a:off x="1143001" y="3290953"/>
            <a:ext cx="5528345" cy="2390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29CD156-AC7F-4EE8-9BAA-44400D4EA3FA}"/>
              </a:ext>
            </a:extLst>
          </p:cNvPr>
          <p:cNvSpPr/>
          <p:nvPr/>
        </p:nvSpPr>
        <p:spPr>
          <a:xfrm>
            <a:off x="1801768" y="3438839"/>
            <a:ext cx="2879289" cy="1952153"/>
          </a:xfrm>
          <a:prstGeom prst="ellipse">
            <a:avLst/>
          </a:prstGeom>
          <a:solidFill>
            <a:schemeClr val="tx1">
              <a:alpha val="0"/>
            </a:schemeClr>
          </a:solidFill>
          <a:ln w="222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97872"/>
            <a:ext cx="9905998" cy="1152088"/>
          </a:xfrm>
        </p:spPr>
        <p:txBody>
          <a:bodyPr/>
          <a:lstStyle/>
          <a:p>
            <a:pPr algn="ctr"/>
            <a:r>
              <a:rPr lang="en-US" dirty="0"/>
              <a:t>Semantics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8E1614-D9E8-4A30-AEAF-30900C95B0FD}"/>
                  </a:ext>
                </a:extLst>
              </p:cNvPr>
              <p:cNvSpPr txBox="1"/>
              <p:nvPr/>
            </p:nvSpPr>
            <p:spPr>
              <a:xfrm>
                <a:off x="136838" y="1176185"/>
                <a:ext cx="11065262" cy="1631216"/>
              </a:xfrm>
              <a:prstGeom prst="rect">
                <a:avLst/>
              </a:prstGeom>
              <a:noFill/>
            </p:spPr>
            <p:txBody>
              <a:bodyPr wrap="square" rtlCol="0">
                <a:spAutoFit/>
              </a:bodyPr>
              <a:lstStyle/>
              <a:p>
                <a:r>
                  <a:rPr lang="en-US" sz="2000" dirty="0"/>
                  <a:t>Sp : FL Formula </a:t>
                </a:r>
                <a14:m>
                  <m:oMath xmlns:m="http://schemas.openxmlformats.org/officeDocument/2006/math">
                    <m:r>
                      <a:rPr lang="en-US" sz="2000" b="0" i="1" smtClean="0">
                        <a:latin typeface="Cambria Math" panose="02040503050406030204" pitchFamily="18" charset="0"/>
                      </a:rPr>
                      <m:t>→</m:t>
                    </m:r>
                  </m:oMath>
                </a14:m>
                <a:r>
                  <a:rPr lang="en-US" sz="2000" b="0" dirty="0"/>
                  <a:t> Set of heap elements</a:t>
                </a:r>
              </a:p>
              <a:p>
                <a:endParaRPr lang="en-US" sz="2000" dirty="0"/>
              </a:p>
              <a:p>
                <a:endParaRPr lang="en-US" sz="2000" dirty="0"/>
              </a:p>
              <a:p>
                <a:r>
                  <a:rPr lang="en-US" sz="2000" b="0" dirty="0"/>
                  <a:t> </a:t>
                </a:r>
                <a:r>
                  <a:rPr lang="en-US" sz="2000" dirty="0">
                    <a:solidFill>
                      <a:srgbClr val="00B0F0"/>
                    </a:solidFill>
                  </a:rPr>
                  <a:t>Example 3:</a:t>
                </a:r>
                <a:endParaRPr lang="en-US" sz="2000" b="0" dirty="0"/>
              </a:p>
              <a:p>
                <a:endParaRPr lang="en-US" sz="2000" dirty="0"/>
              </a:p>
            </p:txBody>
          </p:sp>
        </mc:Choice>
        <mc:Fallback xmlns="">
          <p:sp>
            <p:nvSpPr>
              <p:cNvPr id="2" name="TextBox 1">
                <a:extLst>
                  <a:ext uri="{FF2B5EF4-FFF2-40B4-BE49-F238E27FC236}">
                    <a16:creationId xmlns:a16="http://schemas.microsoft.com/office/drawing/2014/main" id="{0A8E1614-D9E8-4A30-AEAF-30900C95B0FD}"/>
                  </a:ext>
                </a:extLst>
              </p:cNvPr>
              <p:cNvSpPr txBox="1">
                <a:spLocks noRot="1" noChangeAspect="1" noMove="1" noResize="1" noEditPoints="1" noAdjustHandles="1" noChangeArrowheads="1" noChangeShapeType="1" noTextEdit="1"/>
              </p:cNvSpPr>
              <p:nvPr/>
            </p:nvSpPr>
            <p:spPr>
              <a:xfrm>
                <a:off x="136838" y="1176185"/>
                <a:ext cx="11065262" cy="1631216"/>
              </a:xfrm>
              <a:prstGeom prst="rect">
                <a:avLst/>
              </a:prstGeom>
              <a:blipFill>
                <a:blip r:embed="rId4"/>
                <a:stretch>
                  <a:fillRect l="-551"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16BD12-F0AF-4CA1-BC64-7672308644F7}"/>
                  </a:ext>
                </a:extLst>
              </p:cNvPr>
              <p:cNvSpPr txBox="1"/>
              <p:nvPr/>
            </p:nvSpPr>
            <p:spPr>
              <a:xfrm>
                <a:off x="8873509" y="929964"/>
                <a:ext cx="2871077" cy="1569660"/>
              </a:xfrm>
              <a:prstGeom prst="rect">
                <a:avLst/>
              </a:prstGeom>
              <a:noFill/>
            </p:spPr>
            <p:txBody>
              <a:bodyPr wrap="square" rtlCol="0">
                <a:spAutoFit/>
              </a:bodyPr>
              <a:lstStyle/>
              <a:p>
                <a:r>
                  <a:rPr lang="en-US" sz="2400" dirty="0">
                    <a:solidFill>
                      <a:srgbClr val="92D050"/>
                    </a:solidFill>
                  </a:rPr>
                  <a:t>Sp(</a:t>
                </a:r>
                <a14:m>
                  <m:oMath xmlns:m="http://schemas.openxmlformats.org/officeDocument/2006/math">
                    <m:r>
                      <m:rPr>
                        <m:sty m:val="p"/>
                      </m:rPr>
                      <a:rPr lang="en-US" sz="2400" b="0" i="1" smtClean="0">
                        <a:solidFill>
                          <a:srgbClr val="92D050"/>
                        </a:solidFill>
                        <a:latin typeface="Cambria Math" panose="02040503050406030204" pitchFamily="18" charset="0"/>
                      </a:rPr>
                      <m:t>α</m:t>
                    </m:r>
                  </m:oMath>
                </a14:m>
                <a:r>
                  <a:rPr lang="en-US" sz="2400" dirty="0">
                    <a:solidFill>
                      <a:srgbClr val="92D050"/>
                    </a:solidFill>
                  </a:rPr>
                  <a:t>) = </a:t>
                </a:r>
              </a:p>
              <a:p>
                <a:r>
                  <a:rPr lang="en-US" sz="2400" dirty="0">
                    <a:solidFill>
                      <a:srgbClr val="92D050"/>
                    </a:solidFill>
                  </a:rPr>
                  <a:t>Set of elements that </a:t>
                </a:r>
                <a:r>
                  <a:rPr lang="en-US" sz="2400" u="sng" dirty="0">
                    <a:solidFill>
                      <a:srgbClr val="92D050"/>
                    </a:solidFill>
                  </a:rPr>
                  <a:t>determine</a:t>
                </a:r>
              </a:p>
              <a:p>
                <a:r>
                  <a:rPr lang="en-US" sz="2400" dirty="0">
                    <a:solidFill>
                      <a:srgbClr val="92D050"/>
                    </a:solidFill>
                  </a:rPr>
                  <a:t>truth value of </a:t>
                </a:r>
                <a14:m>
                  <m:oMath xmlns:m="http://schemas.openxmlformats.org/officeDocument/2006/math">
                    <m:r>
                      <m:rPr>
                        <m:sty m:val="p"/>
                      </m:rPr>
                      <a:rPr lang="en-US" sz="2400" b="0" i="1" smtClean="0">
                        <a:solidFill>
                          <a:srgbClr val="92D050"/>
                        </a:solidFill>
                        <a:latin typeface="Cambria Math" panose="02040503050406030204" pitchFamily="18" charset="0"/>
                      </a:rPr>
                      <m:t>α</m:t>
                    </m:r>
                  </m:oMath>
                </a14:m>
                <a:endParaRPr lang="en-US" sz="2400" dirty="0">
                  <a:solidFill>
                    <a:srgbClr val="92D050"/>
                  </a:solidFill>
                </a:endParaRPr>
              </a:p>
            </p:txBody>
          </p:sp>
        </mc:Choice>
        <mc:Fallback xmlns="">
          <p:sp>
            <p:nvSpPr>
              <p:cNvPr id="6" name="TextBox 5">
                <a:extLst>
                  <a:ext uri="{FF2B5EF4-FFF2-40B4-BE49-F238E27FC236}">
                    <a16:creationId xmlns:a16="http://schemas.microsoft.com/office/drawing/2014/main" id="{DB16BD12-F0AF-4CA1-BC64-7672308644F7}"/>
                  </a:ext>
                </a:extLst>
              </p:cNvPr>
              <p:cNvSpPr txBox="1">
                <a:spLocks noRot="1" noChangeAspect="1" noMove="1" noResize="1" noEditPoints="1" noAdjustHandles="1" noChangeArrowheads="1" noChangeShapeType="1" noTextEdit="1"/>
              </p:cNvSpPr>
              <p:nvPr/>
            </p:nvSpPr>
            <p:spPr>
              <a:xfrm>
                <a:off x="8873509" y="929964"/>
                <a:ext cx="2871077" cy="1569660"/>
              </a:xfrm>
              <a:prstGeom prst="rect">
                <a:avLst/>
              </a:prstGeom>
              <a:blipFill>
                <a:blip r:embed="rId5"/>
                <a:stretch>
                  <a:fillRect l="-3397" t="-3113" b="-8171"/>
                </a:stretch>
              </a:blipFill>
            </p:spPr>
            <p:txBody>
              <a:bodyPr/>
              <a:lstStyle/>
              <a:p>
                <a:r>
                  <a:rPr lang="en-US">
                    <a:noFill/>
                  </a:rPr>
                  <a:t> </a:t>
                </a:r>
              </a:p>
            </p:txBody>
          </p:sp>
        </mc:Fallback>
      </mc:AlternateContent>
      <p:pic>
        <p:nvPicPr>
          <p:cNvPr id="7" name="Picture 6" descr="\documentclass{article}&#10;\usepackage{amsmath}&#10;\usepackage{xcolor}&#10;\pagestyle{empty}&#10;\begin{document}&#10;&#10;\color{white}&#10;$\mathit{Sp}(\mathsf{list}(x)) = $&#10;&#10;\end{document}" title="IguanaTex Bitmap Display">
            <a:extLst>
              <a:ext uri="{FF2B5EF4-FFF2-40B4-BE49-F238E27FC236}">
                <a16:creationId xmlns:a16="http://schemas.microsoft.com/office/drawing/2014/main" id="{08D557AC-4884-4ED5-919F-3100615ABAEC}"/>
              </a:ext>
            </a:extLst>
          </p:cNvPr>
          <p:cNvPicPr>
            <a:picLocks noChangeAspect="1"/>
          </p:cNvPicPr>
          <p:nvPr>
            <p:custDataLst>
              <p:tags r:id="rId1"/>
            </p:custDataLst>
          </p:nvPr>
        </p:nvPicPr>
        <p:blipFill>
          <a:blip r:embed="rId6"/>
          <a:stretch>
            <a:fillRect/>
          </a:stretch>
        </p:blipFill>
        <p:spPr>
          <a:xfrm>
            <a:off x="2078605" y="2094178"/>
            <a:ext cx="2182616" cy="405447"/>
          </a:xfrm>
          <a:prstGeom prst="rect">
            <a:avLst/>
          </a:prstGeom>
        </p:spPr>
      </p:pic>
      <p:sp>
        <p:nvSpPr>
          <p:cNvPr id="13" name="TextBox 12">
            <a:extLst>
              <a:ext uri="{FF2B5EF4-FFF2-40B4-BE49-F238E27FC236}">
                <a16:creationId xmlns:a16="http://schemas.microsoft.com/office/drawing/2014/main" id="{BAC57B4C-8B89-4F40-BE75-C4F2DAA7DDBB}"/>
              </a:ext>
            </a:extLst>
          </p:cNvPr>
          <p:cNvSpPr txBox="1"/>
          <p:nvPr/>
        </p:nvSpPr>
        <p:spPr>
          <a:xfrm>
            <a:off x="4395832" y="1881402"/>
            <a:ext cx="3204595" cy="830997"/>
          </a:xfrm>
          <a:prstGeom prst="rect">
            <a:avLst/>
          </a:prstGeom>
          <a:noFill/>
        </p:spPr>
        <p:txBody>
          <a:bodyPr wrap="square" rtlCol="0">
            <a:spAutoFit/>
          </a:bodyPr>
          <a:lstStyle/>
          <a:p>
            <a:r>
              <a:rPr lang="en-US" sz="2400" dirty="0"/>
              <a:t>heap locations present in the list</a:t>
            </a:r>
          </a:p>
        </p:txBody>
      </p:sp>
      <p:sp>
        <p:nvSpPr>
          <p:cNvPr id="18" name="Oval 17">
            <a:extLst>
              <a:ext uri="{FF2B5EF4-FFF2-40B4-BE49-F238E27FC236}">
                <a16:creationId xmlns:a16="http://schemas.microsoft.com/office/drawing/2014/main" id="{8AC82ABA-162B-4309-A2D2-55D24CE492C7}"/>
              </a:ext>
            </a:extLst>
          </p:cNvPr>
          <p:cNvSpPr/>
          <p:nvPr/>
        </p:nvSpPr>
        <p:spPr>
          <a:xfrm>
            <a:off x="4897052" y="4048331"/>
            <a:ext cx="772417" cy="733173"/>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800" dirty="0">
                <a:solidFill>
                  <a:schemeClr val="bg1"/>
                </a:solidFill>
              </a:rPr>
              <a:t>nil</a:t>
            </a:r>
            <a:endParaRPr lang="en-US" sz="2800" b="0" dirty="0">
              <a:solidFill>
                <a:schemeClr val="bg1"/>
              </a:solidFill>
            </a:endParaRPr>
          </a:p>
          <a:p>
            <a:pPr algn="ctr"/>
            <a:endParaRPr lang="en-US" sz="2800" b="0" dirty="0">
              <a:solidFill>
                <a:schemeClr val="bg1"/>
              </a:solidFill>
            </a:endParaRPr>
          </a:p>
        </p:txBody>
      </p:sp>
      <p:sp>
        <p:nvSpPr>
          <p:cNvPr id="21" name="Oval 20">
            <a:extLst>
              <a:ext uri="{FF2B5EF4-FFF2-40B4-BE49-F238E27FC236}">
                <a16:creationId xmlns:a16="http://schemas.microsoft.com/office/drawing/2014/main" id="{CA5BBB43-C8A5-4B4F-B625-61BDFDCC6DDC}"/>
              </a:ext>
            </a:extLst>
          </p:cNvPr>
          <p:cNvSpPr/>
          <p:nvPr/>
        </p:nvSpPr>
        <p:spPr>
          <a:xfrm>
            <a:off x="1920359" y="4048332"/>
            <a:ext cx="772417" cy="733173"/>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800" b="0" dirty="0">
                <a:solidFill>
                  <a:schemeClr val="bg1"/>
                </a:solidFill>
              </a:rPr>
              <a:t>x</a:t>
            </a:r>
          </a:p>
          <a:p>
            <a:pPr algn="ctr"/>
            <a:endParaRPr lang="en-US" sz="2800" b="0" dirty="0">
              <a:solidFill>
                <a:schemeClr val="bg1"/>
              </a:solidFill>
            </a:endParaRPr>
          </a:p>
        </p:txBody>
      </p:sp>
      <p:sp>
        <p:nvSpPr>
          <p:cNvPr id="27" name="Oval 26">
            <a:extLst>
              <a:ext uri="{FF2B5EF4-FFF2-40B4-BE49-F238E27FC236}">
                <a16:creationId xmlns:a16="http://schemas.microsoft.com/office/drawing/2014/main" id="{6B41DF4C-0988-4E36-B90E-EC6184FDFECE}"/>
              </a:ext>
            </a:extLst>
          </p:cNvPr>
          <p:cNvSpPr/>
          <p:nvPr/>
        </p:nvSpPr>
        <p:spPr>
          <a:xfrm>
            <a:off x="3134756" y="4048330"/>
            <a:ext cx="772417" cy="733173"/>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endParaRPr lang="en-US" sz="2800" b="0" dirty="0">
              <a:solidFill>
                <a:schemeClr val="bg1"/>
              </a:solidFill>
            </a:endParaRPr>
          </a:p>
          <a:p>
            <a:pPr algn="ctr"/>
            <a:endParaRPr lang="en-US" sz="2800" b="0" dirty="0">
              <a:solidFill>
                <a:schemeClr val="bg1"/>
              </a:solidFill>
            </a:endParaRPr>
          </a:p>
        </p:txBody>
      </p:sp>
      <p:cxnSp>
        <p:nvCxnSpPr>
          <p:cNvPr id="29" name="Straight Arrow Connector 28">
            <a:extLst>
              <a:ext uri="{FF2B5EF4-FFF2-40B4-BE49-F238E27FC236}">
                <a16:creationId xmlns:a16="http://schemas.microsoft.com/office/drawing/2014/main" id="{1B525A9B-FFD4-4B0C-B41A-D0475EF1D902}"/>
              </a:ext>
            </a:extLst>
          </p:cNvPr>
          <p:cNvCxnSpPr>
            <a:stCxn id="21" idx="6"/>
          </p:cNvCxnSpPr>
          <p:nvPr/>
        </p:nvCxnSpPr>
        <p:spPr>
          <a:xfrm flipV="1">
            <a:off x="2692776" y="4414916"/>
            <a:ext cx="441980" cy="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09D6889-E22A-4D18-B04B-9331D73A9C83}"/>
              </a:ext>
            </a:extLst>
          </p:cNvPr>
          <p:cNvCxnSpPr>
            <a:cxnSpLocks/>
          </p:cNvCxnSpPr>
          <p:nvPr/>
        </p:nvCxnSpPr>
        <p:spPr>
          <a:xfrm>
            <a:off x="3907173" y="4414916"/>
            <a:ext cx="989879" cy="1"/>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50461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173373"/>
            <a:ext cx="9905998" cy="1152088"/>
          </a:xfrm>
        </p:spPr>
        <p:txBody>
          <a:bodyPr/>
          <a:lstStyle/>
          <a:p>
            <a:pPr algn="ctr"/>
            <a:r>
              <a:rPr lang="en-US" dirty="0"/>
              <a:t>Examples of FL </a:t>
            </a:r>
            <a:r>
              <a:rPr lang="en-US" dirty="0" err="1"/>
              <a:t>FOrmulae</a:t>
            </a:r>
            <a:endParaRPr lang="en-US" dirty="0"/>
          </a:p>
        </p:txBody>
      </p:sp>
      <p:sp>
        <p:nvSpPr>
          <p:cNvPr id="2" name="TextBox 1">
            <a:extLst>
              <a:ext uri="{FF2B5EF4-FFF2-40B4-BE49-F238E27FC236}">
                <a16:creationId xmlns:a16="http://schemas.microsoft.com/office/drawing/2014/main" id="{D344DC47-7A1D-4E7A-8A8A-177D8F22B1EC}"/>
              </a:ext>
            </a:extLst>
          </p:cNvPr>
          <p:cNvSpPr txBox="1"/>
          <p:nvPr/>
        </p:nvSpPr>
        <p:spPr>
          <a:xfrm>
            <a:off x="136838" y="1176185"/>
            <a:ext cx="11065262" cy="5201424"/>
          </a:xfrm>
          <a:prstGeom prst="rect">
            <a:avLst/>
          </a:prstGeom>
          <a:noFill/>
        </p:spPr>
        <p:txBody>
          <a:bodyPr wrap="square" rtlCol="0">
            <a:spAutoFit/>
          </a:bodyPr>
          <a:lstStyle/>
          <a:p>
            <a:r>
              <a:rPr lang="en-US" sz="2000" dirty="0">
                <a:solidFill>
                  <a:srgbClr val="00B0F0"/>
                </a:solidFill>
              </a:rPr>
              <a:t>Example 1: defining a binary tree</a:t>
            </a:r>
          </a:p>
          <a:p>
            <a:endParaRPr lang="en-US" sz="2000" dirty="0"/>
          </a:p>
          <a:p>
            <a:endParaRPr lang="en-US" sz="2000" b="0" dirty="0"/>
          </a:p>
          <a:p>
            <a:endParaRPr lang="en-US" dirty="0"/>
          </a:p>
          <a:p>
            <a:endParaRPr lang="en-US" dirty="0"/>
          </a:p>
          <a:p>
            <a:endParaRPr lang="en-US" dirty="0"/>
          </a:p>
          <a:p>
            <a:endParaRPr lang="en-US" dirty="0"/>
          </a:p>
          <a:p>
            <a:endParaRPr lang="en-US" sz="2000" dirty="0">
              <a:solidFill>
                <a:srgbClr val="00B0F0"/>
              </a:solidFill>
            </a:endParaRPr>
          </a:p>
          <a:p>
            <a:r>
              <a:rPr lang="en-US" sz="2000" dirty="0">
                <a:solidFill>
                  <a:srgbClr val="00B0F0"/>
                </a:solidFill>
              </a:rPr>
              <a:t>Example 2: two lists that may or may not merge (overlaid structures)</a:t>
            </a:r>
          </a:p>
          <a:p>
            <a:endParaRPr lang="en-US" sz="2000" dirty="0"/>
          </a:p>
          <a:p>
            <a:endParaRPr lang="en-US" sz="2000" dirty="0"/>
          </a:p>
          <a:p>
            <a:endParaRPr lang="en-US" sz="2000" dirty="0"/>
          </a:p>
          <a:p>
            <a:r>
              <a:rPr lang="en-US" sz="2000" dirty="0">
                <a:solidFill>
                  <a:srgbClr val="F16C4D"/>
                </a:solidFill>
              </a:rPr>
              <a:t>Separation logic equivalent:</a:t>
            </a:r>
          </a:p>
          <a:p>
            <a:endParaRPr lang="en-US" sz="2000" dirty="0"/>
          </a:p>
          <a:p>
            <a:endParaRPr lang="en-US" sz="2000" dirty="0"/>
          </a:p>
          <a:p>
            <a:endParaRPr lang="en-US" sz="2000" dirty="0"/>
          </a:p>
          <a:p>
            <a:endParaRPr lang="en-US" sz="2000" dirty="0"/>
          </a:p>
        </p:txBody>
      </p:sp>
      <p:sp>
        <p:nvSpPr>
          <p:cNvPr id="6" name="TextBox 5">
            <a:extLst>
              <a:ext uri="{FF2B5EF4-FFF2-40B4-BE49-F238E27FC236}">
                <a16:creationId xmlns:a16="http://schemas.microsoft.com/office/drawing/2014/main" id="{C3E4FD3F-E954-4AD7-B176-9E06E2FD2BF6}"/>
              </a:ext>
            </a:extLst>
          </p:cNvPr>
          <p:cNvSpPr txBox="1"/>
          <p:nvPr/>
        </p:nvSpPr>
        <p:spPr>
          <a:xfrm>
            <a:off x="4308139" y="4457144"/>
            <a:ext cx="2953920" cy="830997"/>
          </a:xfrm>
          <a:prstGeom prst="rect">
            <a:avLst/>
          </a:prstGeom>
          <a:noFill/>
        </p:spPr>
        <p:txBody>
          <a:bodyPr wrap="square" rtlCol="0">
            <a:spAutoFit/>
          </a:bodyPr>
          <a:lstStyle/>
          <a:p>
            <a:r>
              <a:rPr lang="en-US" sz="2400" dirty="0">
                <a:solidFill>
                  <a:srgbClr val="00B0F0"/>
                </a:solidFill>
              </a:rPr>
              <a:t>Hard to express in Separation Logic!</a:t>
            </a:r>
          </a:p>
        </p:txBody>
      </p:sp>
      <p:pic>
        <p:nvPicPr>
          <p:cNvPr id="16" name="Picture 15" descr="\documentclass{article}&#10;\usepackage{amsmath}&#10;\usepackage{xcolor}&#10;\pagestyle{empty}&#10;\begin{document}&#10;\color{white}&#10;&#10;$\mathsf{list}(x) \land \mathsf{list}(y)$&#10;&#10;&#10;&#10;\end{document}" title="IguanaTex Bitmap Display">
            <a:extLst>
              <a:ext uri="{FF2B5EF4-FFF2-40B4-BE49-F238E27FC236}">
                <a16:creationId xmlns:a16="http://schemas.microsoft.com/office/drawing/2014/main" id="{29EB8271-5B33-4052-9337-19F2CC65AF28}"/>
              </a:ext>
            </a:extLst>
          </p:cNvPr>
          <p:cNvPicPr>
            <a:picLocks noChangeAspect="1"/>
          </p:cNvPicPr>
          <p:nvPr>
            <p:custDataLst>
              <p:tags r:id="rId1"/>
            </p:custDataLst>
          </p:nvPr>
        </p:nvPicPr>
        <p:blipFill>
          <a:blip r:embed="rId7"/>
          <a:stretch>
            <a:fillRect/>
          </a:stretch>
        </p:blipFill>
        <p:spPr>
          <a:xfrm>
            <a:off x="260225" y="4203886"/>
            <a:ext cx="1743995" cy="290956"/>
          </a:xfrm>
          <a:prstGeom prst="rect">
            <a:avLst/>
          </a:prstGeom>
        </p:spPr>
      </p:pic>
      <p:pic>
        <p:nvPicPr>
          <p:cNvPr id="28" name="Picture 27" descr="\documentclass{article}&#10;\usepackage{amsmath}&#10;\usepackage{xcolor}&#10;\pagestyle{empty}&#10;\begin{document}&#10;&#10;\[&#10;\color{white}&#10;\begin{array}{rl}&#10;\mathsf{btree}(x) :=_\mathit{lfp} \mathit{ite}(x = \mathit{nil} : \top, \exists l, r : &amp; l = \mathit{left}(x) \land r = \mathit{right}(x). \mathsf{btree}(l) \land \mathsf{btree}(r) \\&#10;&amp;  \land x \not\in \mathit{\textcolor{green}{Sp}}(\mathsf{btree}(l)) \land x \not\in \mathit{\textcolor{green}{Sp}}(\mathsf{btree}(r))\; \\&#10;&amp; \land   \mathit{\textcolor{green}{Sp}}(\mathsf{btree}(l)) \cap \mathit{\textcolor{green}{Sp}}(\mathsf{btree}(r)) = \emptyset)&#10;\end{array}&#10;\]&#10;&#10;\end{document}" title="IguanaTex Bitmap Display">
            <a:extLst>
              <a:ext uri="{FF2B5EF4-FFF2-40B4-BE49-F238E27FC236}">
                <a16:creationId xmlns:a16="http://schemas.microsoft.com/office/drawing/2014/main" id="{8D7367D6-0F2B-41D4-96AE-B7179919DFD1}"/>
              </a:ext>
            </a:extLst>
          </p:cNvPr>
          <p:cNvPicPr>
            <a:picLocks noChangeAspect="1"/>
          </p:cNvPicPr>
          <p:nvPr>
            <p:custDataLst>
              <p:tags r:id="rId2"/>
            </p:custDataLst>
          </p:nvPr>
        </p:nvPicPr>
        <p:blipFill>
          <a:blip r:embed="rId8"/>
          <a:stretch>
            <a:fillRect/>
          </a:stretch>
        </p:blipFill>
        <p:spPr>
          <a:xfrm>
            <a:off x="260225" y="2057138"/>
            <a:ext cx="10061507" cy="984372"/>
          </a:xfrm>
          <a:prstGeom prst="rect">
            <a:avLst/>
          </a:prstGeom>
        </p:spPr>
      </p:pic>
      <p:pic>
        <p:nvPicPr>
          <p:cNvPr id="22" name="Picture 21" descr="\documentclass{article}&#10;\usepackage{amsmath}&#10;\usepackage{xcolor}&#10;\pagestyle{empty}&#10;\begin{document}&#10;\color{white}&#10;&#10;$[\exists z.~\mathsf{lseg}(x,z)*\mathsf{lseg}(y,z)*\mathsf{list}(z)]&#10; \vee [\mathsf{list}(x)*\mathsf{list}(y)]$&#10;&#10;\end{document}" title="IguanaTex Bitmap Display">
            <a:extLst>
              <a:ext uri="{FF2B5EF4-FFF2-40B4-BE49-F238E27FC236}">
                <a16:creationId xmlns:a16="http://schemas.microsoft.com/office/drawing/2014/main" id="{DCC99402-3A53-497B-91A9-641099029995}"/>
              </a:ext>
            </a:extLst>
          </p:cNvPr>
          <p:cNvPicPr>
            <a:picLocks noChangeAspect="1"/>
          </p:cNvPicPr>
          <p:nvPr>
            <p:custDataLst>
              <p:tags r:id="rId3"/>
            </p:custDataLst>
          </p:nvPr>
        </p:nvPicPr>
        <p:blipFill>
          <a:blip r:embed="rId9"/>
          <a:stretch>
            <a:fillRect/>
          </a:stretch>
        </p:blipFill>
        <p:spPr>
          <a:xfrm>
            <a:off x="260225" y="5390859"/>
            <a:ext cx="6313922" cy="290956"/>
          </a:xfrm>
          <a:prstGeom prst="rect">
            <a:avLst/>
          </a:prstGeom>
        </p:spPr>
      </p:pic>
      <p:pic>
        <p:nvPicPr>
          <p:cNvPr id="24" name="Picture 23" descr="\documentclass{article}&#10;\usepackage{amsmath}&#10;\usepackage{xcolor}&#10;\pagestyle{empty}&#10;\begin{document}&#10;&#10;\color{white}&#10;$\mathsf{lseg}(x, y) :=_{\mathit{lfp}} \mathit{ite}(x = y, \mathit{true}, \mathsf{lseg}(\mathit{next}(x), y))$&#10;&#10;\end{document}" title="IguanaTex Bitmap Display">
            <a:extLst>
              <a:ext uri="{FF2B5EF4-FFF2-40B4-BE49-F238E27FC236}">
                <a16:creationId xmlns:a16="http://schemas.microsoft.com/office/drawing/2014/main" id="{292889C7-6B32-485E-A879-7320D54F0721}"/>
              </a:ext>
            </a:extLst>
          </p:cNvPr>
          <p:cNvPicPr>
            <a:picLocks noChangeAspect="1"/>
          </p:cNvPicPr>
          <p:nvPr>
            <p:custDataLst>
              <p:tags r:id="rId4"/>
            </p:custDataLst>
          </p:nvPr>
        </p:nvPicPr>
        <p:blipFill>
          <a:blip r:embed="rId10"/>
          <a:stretch>
            <a:fillRect/>
          </a:stretch>
        </p:blipFill>
        <p:spPr>
          <a:xfrm>
            <a:off x="260225" y="6119129"/>
            <a:ext cx="5787761" cy="303152"/>
          </a:xfrm>
          <a:prstGeom prst="rect">
            <a:avLst/>
          </a:prstGeom>
        </p:spPr>
      </p:pic>
      <p:sp>
        <p:nvSpPr>
          <p:cNvPr id="3" name="Oval 2">
            <a:extLst>
              <a:ext uri="{FF2B5EF4-FFF2-40B4-BE49-F238E27FC236}">
                <a16:creationId xmlns:a16="http://schemas.microsoft.com/office/drawing/2014/main" id="{F2556122-3128-4383-A23E-0B5D1829BF1A}"/>
              </a:ext>
            </a:extLst>
          </p:cNvPr>
          <p:cNvSpPr/>
          <p:nvPr/>
        </p:nvSpPr>
        <p:spPr>
          <a:xfrm>
            <a:off x="7898770" y="4198569"/>
            <a:ext cx="4033005" cy="21790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3AD11E-EA8E-4DD6-8221-4C5EED3AEC6D}"/>
              </a:ext>
            </a:extLst>
          </p:cNvPr>
          <p:cNvSpPr/>
          <p:nvPr/>
        </p:nvSpPr>
        <p:spPr>
          <a:xfrm>
            <a:off x="11030634" y="4893893"/>
            <a:ext cx="639682" cy="599222"/>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000" dirty="0">
                <a:solidFill>
                  <a:schemeClr val="bg1"/>
                </a:solidFill>
              </a:rPr>
              <a:t>nil</a:t>
            </a:r>
            <a:endParaRPr lang="en-US" sz="2000" b="0" dirty="0">
              <a:solidFill>
                <a:schemeClr val="bg1"/>
              </a:solidFill>
            </a:endParaRPr>
          </a:p>
          <a:p>
            <a:pPr algn="ctr"/>
            <a:endParaRPr lang="en-US" sz="2800" b="0" dirty="0">
              <a:solidFill>
                <a:schemeClr val="bg1"/>
              </a:solidFill>
            </a:endParaRPr>
          </a:p>
        </p:txBody>
      </p:sp>
      <p:sp>
        <p:nvSpPr>
          <p:cNvPr id="8" name="Oval 7">
            <a:extLst>
              <a:ext uri="{FF2B5EF4-FFF2-40B4-BE49-F238E27FC236}">
                <a16:creationId xmlns:a16="http://schemas.microsoft.com/office/drawing/2014/main" id="{F5917A93-DD21-40E7-BBCF-807E5820B948}"/>
              </a:ext>
            </a:extLst>
          </p:cNvPr>
          <p:cNvSpPr/>
          <p:nvPr/>
        </p:nvSpPr>
        <p:spPr>
          <a:xfrm>
            <a:off x="8676127" y="4744126"/>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800" b="0" dirty="0">
                <a:solidFill>
                  <a:schemeClr val="bg1"/>
                </a:solidFill>
              </a:rPr>
              <a:t>x</a:t>
            </a:r>
          </a:p>
          <a:p>
            <a:pPr algn="ctr"/>
            <a:endParaRPr lang="en-US" sz="2800" b="0" dirty="0">
              <a:solidFill>
                <a:schemeClr val="bg1"/>
              </a:solidFill>
            </a:endParaRPr>
          </a:p>
        </p:txBody>
      </p:sp>
      <p:cxnSp>
        <p:nvCxnSpPr>
          <p:cNvPr id="10" name="Straight Arrow Connector 9">
            <a:extLst>
              <a:ext uri="{FF2B5EF4-FFF2-40B4-BE49-F238E27FC236}">
                <a16:creationId xmlns:a16="http://schemas.microsoft.com/office/drawing/2014/main" id="{2272C3D4-9B55-443C-A03D-AB2A41B0A7E6}"/>
              </a:ext>
            </a:extLst>
          </p:cNvPr>
          <p:cNvCxnSpPr>
            <a:cxnSpLocks/>
            <a:stCxn id="8" idx="6"/>
            <a:endCxn id="30" idx="2"/>
          </p:cNvCxnSpPr>
          <p:nvPr/>
        </p:nvCxnSpPr>
        <p:spPr>
          <a:xfrm>
            <a:off x="9076724" y="4941481"/>
            <a:ext cx="881889" cy="252024"/>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870A980-2CB0-4820-B3CA-09032A641D5D}"/>
              </a:ext>
            </a:extLst>
          </p:cNvPr>
          <p:cNvSpPr/>
          <p:nvPr/>
        </p:nvSpPr>
        <p:spPr>
          <a:xfrm>
            <a:off x="8744637" y="5466978"/>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800" dirty="0">
                <a:solidFill>
                  <a:schemeClr val="bg1"/>
                </a:solidFill>
              </a:rPr>
              <a:t>y</a:t>
            </a:r>
            <a:endParaRPr lang="en-US" sz="2800" b="0" dirty="0">
              <a:solidFill>
                <a:schemeClr val="bg1"/>
              </a:solidFill>
            </a:endParaRPr>
          </a:p>
          <a:p>
            <a:pPr algn="ctr"/>
            <a:endParaRPr lang="en-US" sz="2800" b="0" dirty="0">
              <a:solidFill>
                <a:schemeClr val="bg1"/>
              </a:solidFill>
            </a:endParaRPr>
          </a:p>
        </p:txBody>
      </p:sp>
      <p:cxnSp>
        <p:nvCxnSpPr>
          <p:cNvPr id="20" name="Straight Arrow Connector 19">
            <a:extLst>
              <a:ext uri="{FF2B5EF4-FFF2-40B4-BE49-F238E27FC236}">
                <a16:creationId xmlns:a16="http://schemas.microsoft.com/office/drawing/2014/main" id="{C2DC72DA-78DC-49F7-8115-4F1D16B12B14}"/>
              </a:ext>
            </a:extLst>
          </p:cNvPr>
          <p:cNvCxnSpPr>
            <a:cxnSpLocks/>
          </p:cNvCxnSpPr>
          <p:nvPr/>
        </p:nvCxnSpPr>
        <p:spPr>
          <a:xfrm flipV="1">
            <a:off x="9145234" y="5193504"/>
            <a:ext cx="813379" cy="470828"/>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A74856C-250B-4237-9D18-53A546B2EDB3}"/>
              </a:ext>
            </a:extLst>
          </p:cNvPr>
          <p:cNvCxnSpPr>
            <a:cxnSpLocks/>
            <a:stCxn id="30" idx="6"/>
            <a:endCxn id="7" idx="2"/>
          </p:cNvCxnSpPr>
          <p:nvPr/>
        </p:nvCxnSpPr>
        <p:spPr>
          <a:xfrm flipV="1">
            <a:off x="10359210" y="5193504"/>
            <a:ext cx="671424" cy="1"/>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894AFF09-AEBD-4696-94E5-AA74EC773B4A}"/>
              </a:ext>
            </a:extLst>
          </p:cNvPr>
          <p:cNvSpPr/>
          <p:nvPr/>
        </p:nvSpPr>
        <p:spPr>
          <a:xfrm>
            <a:off x="9958613" y="4996150"/>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endParaRPr lang="en-US" sz="2800" b="0" dirty="0">
              <a:solidFill>
                <a:schemeClr val="bg1"/>
              </a:solidFill>
            </a:endParaRPr>
          </a:p>
          <a:p>
            <a:pPr algn="ctr"/>
            <a:endParaRPr lang="en-US" sz="2800" b="0" dirty="0">
              <a:solidFill>
                <a:schemeClr val="bg1"/>
              </a:solidFill>
            </a:endParaRPr>
          </a:p>
        </p:txBody>
      </p:sp>
    </p:spTree>
    <p:extLst>
      <p:ext uri="{BB962C8B-B14F-4D97-AF65-F5344CB8AC3E}">
        <p14:creationId xmlns:p14="http://schemas.microsoft.com/office/powerpoint/2010/main" val="40213815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2BB6D5-71A4-42C8-AC35-358D7377D107}"/>
              </a:ext>
            </a:extLst>
          </p:cNvPr>
          <p:cNvSpPr txBox="1"/>
          <p:nvPr/>
        </p:nvSpPr>
        <p:spPr>
          <a:xfrm>
            <a:off x="9196833" y="2644170"/>
            <a:ext cx="2614866" cy="1569660"/>
          </a:xfrm>
          <a:prstGeom prst="rect">
            <a:avLst/>
          </a:prstGeom>
          <a:noFill/>
        </p:spPr>
        <p:txBody>
          <a:bodyPr wrap="square" rtlCol="0">
            <a:spAutoFit/>
          </a:bodyPr>
          <a:lstStyle/>
          <a:p>
            <a:r>
              <a:rPr lang="en-US" sz="3200" dirty="0">
                <a:solidFill>
                  <a:srgbClr val="92D050"/>
                </a:solidFill>
              </a:rPr>
              <a:t>Many more examples in the paper!</a:t>
            </a:r>
          </a:p>
        </p:txBody>
      </p:sp>
      <p:pic>
        <p:nvPicPr>
          <p:cNvPr id="5" name="Picture 4" descr="Text&#10;&#10;Description automatically generated">
            <a:extLst>
              <a:ext uri="{FF2B5EF4-FFF2-40B4-BE49-F238E27FC236}">
                <a16:creationId xmlns:a16="http://schemas.microsoft.com/office/drawing/2014/main" id="{ED4999C2-2CE5-4C9E-945A-5E32BF875A15}"/>
              </a:ext>
            </a:extLst>
          </p:cNvPr>
          <p:cNvPicPr>
            <a:picLocks noChangeAspect="1"/>
          </p:cNvPicPr>
          <p:nvPr/>
        </p:nvPicPr>
        <p:blipFill>
          <a:blip r:embed="rId3"/>
          <a:stretch>
            <a:fillRect/>
          </a:stretch>
        </p:blipFill>
        <p:spPr>
          <a:xfrm>
            <a:off x="3628737" y="165451"/>
            <a:ext cx="4934526" cy="6527098"/>
          </a:xfrm>
          <a:prstGeom prst="rect">
            <a:avLst/>
          </a:prstGeom>
        </p:spPr>
      </p:pic>
    </p:spTree>
    <p:extLst>
      <p:ext uri="{BB962C8B-B14F-4D97-AF65-F5344CB8AC3E}">
        <p14:creationId xmlns:p14="http://schemas.microsoft.com/office/powerpoint/2010/main" val="327669655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4C75A1B9-6A81-45DF-84C6-57FA2059326A}"/>
              </a:ext>
            </a:extLst>
          </p:cNvPr>
          <p:cNvSpPr/>
          <p:nvPr/>
        </p:nvSpPr>
        <p:spPr>
          <a:xfrm>
            <a:off x="7560578" y="3935347"/>
            <a:ext cx="4033005" cy="21790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B255FB97-6E81-4B83-B100-02A337AA61F5}"/>
              </a:ext>
            </a:extLst>
          </p:cNvPr>
          <p:cNvSpPr/>
          <p:nvPr/>
        </p:nvSpPr>
        <p:spPr>
          <a:xfrm>
            <a:off x="7972085" y="4217810"/>
            <a:ext cx="2401116" cy="733087"/>
          </a:xfrm>
          <a:prstGeom prst="ellipse">
            <a:avLst/>
          </a:prstGeom>
          <a:solidFill>
            <a:schemeClr val="tx1">
              <a:alpha val="0"/>
            </a:schemeClr>
          </a:solid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4" name="Title 3">
            <a:extLst>
              <a:ext uri="{FF2B5EF4-FFF2-40B4-BE49-F238E27FC236}">
                <a16:creationId xmlns:a16="http://schemas.microsoft.com/office/drawing/2014/main" id="{ABC62137-93DF-4352-B32B-B3325BEDF4CB}"/>
              </a:ext>
            </a:extLst>
          </p:cNvPr>
          <p:cNvSpPr>
            <a:spLocks noGrp="1"/>
          </p:cNvSpPr>
          <p:nvPr>
            <p:ph type="title"/>
          </p:nvPr>
        </p:nvSpPr>
        <p:spPr>
          <a:xfrm>
            <a:off x="1143001" y="48975"/>
            <a:ext cx="9905998" cy="1015052"/>
          </a:xfrm>
        </p:spPr>
        <p:txBody>
          <a:bodyPr/>
          <a:lstStyle/>
          <a:p>
            <a:pPr algn="ctr"/>
            <a:r>
              <a:rPr lang="en-US" dirty="0"/>
              <a:t>Frame reasoning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FF3451A-DAB2-46CA-887C-B56A192EC009}"/>
                  </a:ext>
                </a:extLst>
              </p:cNvPr>
              <p:cNvSpPr txBox="1"/>
              <p:nvPr/>
            </p:nvSpPr>
            <p:spPr>
              <a:xfrm>
                <a:off x="4226423" y="2866489"/>
                <a:ext cx="3139525" cy="1569660"/>
              </a:xfrm>
              <a:prstGeom prst="rect">
                <a:avLst/>
              </a:prstGeom>
              <a:noFill/>
            </p:spPr>
            <p:txBody>
              <a:bodyPr wrap="square" rtlCol="0">
                <a:spAutoFit/>
              </a:bodyPr>
              <a:lstStyle/>
              <a:p>
                <a:r>
                  <a:rPr lang="en-US" sz="2400" dirty="0">
                    <a:solidFill>
                      <a:srgbClr val="92D050"/>
                    </a:solidFill>
                  </a:rPr>
                  <a:t>If Sp(</a:t>
                </a:r>
                <a14:m>
                  <m:oMath xmlns:m="http://schemas.openxmlformats.org/officeDocument/2006/math">
                    <m:r>
                      <m:rPr>
                        <m:sty m:val="p"/>
                      </m:rPr>
                      <a:rPr lang="en-US" sz="2400" b="0" i="1" smtClean="0">
                        <a:solidFill>
                          <a:srgbClr val="92D050"/>
                        </a:solidFill>
                        <a:latin typeface="Cambria Math" panose="02040503050406030204" pitchFamily="18" charset="0"/>
                      </a:rPr>
                      <m:t>μ</m:t>
                    </m:r>
                  </m:oMath>
                </a14:m>
                <a:r>
                  <a:rPr lang="en-US" sz="2400" dirty="0">
                    <a:solidFill>
                      <a:srgbClr val="92D050"/>
                    </a:solidFill>
                  </a:rPr>
                  <a:t>) is not modified, then the truth value of  </a:t>
                </a:r>
                <a14:m>
                  <m:oMath xmlns:m="http://schemas.openxmlformats.org/officeDocument/2006/math">
                    <m:r>
                      <m:rPr>
                        <m:sty m:val="p"/>
                      </m:rPr>
                      <a:rPr lang="en-US" sz="2400" b="0" i="1" smtClean="0">
                        <a:solidFill>
                          <a:srgbClr val="92D050"/>
                        </a:solidFill>
                        <a:latin typeface="Cambria Math" panose="02040503050406030204" pitchFamily="18" charset="0"/>
                      </a:rPr>
                      <m:t>μ</m:t>
                    </m:r>
                  </m:oMath>
                </a14:m>
                <a:endParaRPr lang="en-US" sz="2400" dirty="0">
                  <a:solidFill>
                    <a:srgbClr val="92D050"/>
                  </a:solidFill>
                </a:endParaRPr>
              </a:p>
              <a:p>
                <a:r>
                  <a:rPr lang="en-US" sz="2400" dirty="0">
                    <a:solidFill>
                      <a:srgbClr val="92D050"/>
                    </a:solidFill>
                  </a:rPr>
                  <a:t>remains the same</a:t>
                </a:r>
              </a:p>
            </p:txBody>
          </p:sp>
        </mc:Choice>
        <mc:Fallback xmlns="">
          <p:sp>
            <p:nvSpPr>
              <p:cNvPr id="2" name="TextBox 1">
                <a:extLst>
                  <a:ext uri="{FF2B5EF4-FFF2-40B4-BE49-F238E27FC236}">
                    <a16:creationId xmlns:a16="http://schemas.microsoft.com/office/drawing/2014/main" id="{3FF3451A-DAB2-46CA-887C-B56A192EC009}"/>
                  </a:ext>
                </a:extLst>
              </p:cNvPr>
              <p:cNvSpPr txBox="1">
                <a:spLocks noRot="1" noChangeAspect="1" noMove="1" noResize="1" noEditPoints="1" noAdjustHandles="1" noChangeArrowheads="1" noChangeShapeType="1" noTextEdit="1"/>
              </p:cNvSpPr>
              <p:nvPr/>
            </p:nvSpPr>
            <p:spPr>
              <a:xfrm>
                <a:off x="4226423" y="2866489"/>
                <a:ext cx="3139525" cy="1569660"/>
              </a:xfrm>
              <a:prstGeom prst="rect">
                <a:avLst/>
              </a:prstGeom>
              <a:blipFill>
                <a:blip r:embed="rId6"/>
                <a:stretch>
                  <a:fillRect l="-2913" t="-3101" b="-775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DF535A9-06F2-4DF0-958F-64CB13693C95}"/>
              </a:ext>
            </a:extLst>
          </p:cNvPr>
          <p:cNvSpPr txBox="1"/>
          <p:nvPr/>
        </p:nvSpPr>
        <p:spPr>
          <a:xfrm>
            <a:off x="573249" y="1325461"/>
            <a:ext cx="1616278" cy="461665"/>
          </a:xfrm>
          <a:prstGeom prst="rect">
            <a:avLst/>
          </a:prstGeom>
          <a:noFill/>
        </p:spPr>
        <p:txBody>
          <a:bodyPr wrap="square" rtlCol="0">
            <a:spAutoFit/>
          </a:bodyPr>
          <a:lstStyle/>
          <a:p>
            <a:r>
              <a:rPr lang="en-US" sz="2400" dirty="0">
                <a:solidFill>
                  <a:srgbClr val="00B0F0"/>
                </a:solidFill>
              </a:rPr>
              <a:t>Example:</a:t>
            </a:r>
            <a:endParaRPr lang="en-US" sz="2400" dirty="0"/>
          </a:p>
        </p:txBody>
      </p:sp>
      <p:pic>
        <p:nvPicPr>
          <p:cNvPr id="8" name="Picture 7" descr="\documentclass{article}&#10;\usepackage{amsmath}&#10;\usepackage{xcolor}&#10;\usepackage{bussproofs}&#10;\pagestyle{empty}&#10;\begin{document}&#10;&#10;\color{white}&#10;\begin{prooftree}&#10;\AxiomC{$\{\alpha\} S \{\beta\}$}&#10;\AxiomC{$\mathit{Sp}(\alpha) \cap \mathit{Sp}(\mu) = \emptyset$}&#10;\BinaryInfC{$\{\alpha \land \mu\} S \{\beta \land \mu\}$}&#10;\end{prooftree}&#10;&#10;&#10;\end{document}" title="IguanaTex Bitmap Display">
            <a:extLst>
              <a:ext uri="{FF2B5EF4-FFF2-40B4-BE49-F238E27FC236}">
                <a16:creationId xmlns:a16="http://schemas.microsoft.com/office/drawing/2014/main" id="{AED98BDD-D887-470C-82A3-B83886E902C2}"/>
              </a:ext>
            </a:extLst>
          </p:cNvPr>
          <p:cNvPicPr>
            <a:picLocks noChangeAspect="1"/>
          </p:cNvPicPr>
          <p:nvPr>
            <p:custDataLst>
              <p:tags r:id="rId1"/>
            </p:custDataLst>
          </p:nvPr>
        </p:nvPicPr>
        <p:blipFill>
          <a:blip r:embed="rId7"/>
          <a:stretch>
            <a:fillRect/>
          </a:stretch>
        </p:blipFill>
        <p:spPr>
          <a:xfrm>
            <a:off x="573249" y="5154102"/>
            <a:ext cx="4607856" cy="756873"/>
          </a:xfrm>
          <a:prstGeom prst="rect">
            <a:avLst/>
          </a:prstGeom>
        </p:spPr>
      </p:pic>
      <p:sp>
        <p:nvSpPr>
          <p:cNvPr id="10" name="TextBox 9">
            <a:extLst>
              <a:ext uri="{FF2B5EF4-FFF2-40B4-BE49-F238E27FC236}">
                <a16:creationId xmlns:a16="http://schemas.microsoft.com/office/drawing/2014/main" id="{44A45499-BC81-4FF8-ACF4-398ADD816CF9}"/>
              </a:ext>
            </a:extLst>
          </p:cNvPr>
          <p:cNvSpPr txBox="1"/>
          <p:nvPr/>
        </p:nvSpPr>
        <p:spPr>
          <a:xfrm>
            <a:off x="506835" y="4112984"/>
            <a:ext cx="2076973" cy="461665"/>
          </a:xfrm>
          <a:prstGeom prst="rect">
            <a:avLst/>
          </a:prstGeom>
          <a:noFill/>
        </p:spPr>
        <p:txBody>
          <a:bodyPr wrap="square" rtlCol="0">
            <a:spAutoFit/>
          </a:bodyPr>
          <a:lstStyle/>
          <a:p>
            <a:r>
              <a:rPr lang="en-US" sz="2400" dirty="0">
                <a:solidFill>
                  <a:srgbClr val="00B0F0"/>
                </a:solidFill>
              </a:rPr>
              <a:t>Frame Rule:</a:t>
            </a:r>
            <a:endParaRPr lang="en-US" sz="2400" dirty="0"/>
          </a:p>
        </p:txBody>
      </p:sp>
      <p:pic>
        <p:nvPicPr>
          <p:cNvPr id="16" name="Picture 15" descr="\documentclass{article}&#10;\usepackage{amsmath}&#10;\usepackage{xcolor}&#10;\usepackage{bussproofs}&#10;\pagestyle{empty}&#10;\begin{document}&#10;&#10;&#10;\color{white}&#10;\begin{align*}&#10;&amp;\{\mathsf{list}(x) \land \mathsf{list}(y) \land \mathit{disjoint}(x, y)\} \\&#10;&amp; x.next := x \\&#10;&amp; \{\mathsf{list}(y)\}&#10;\end{align*}&#10;&#10;&#10;\end{document}" title="IguanaTex Bitmap Display">
            <a:extLst>
              <a:ext uri="{FF2B5EF4-FFF2-40B4-BE49-F238E27FC236}">
                <a16:creationId xmlns:a16="http://schemas.microsoft.com/office/drawing/2014/main" id="{1BDBB53A-282B-4A04-BE4D-F51B72F252B3}"/>
              </a:ext>
            </a:extLst>
          </p:cNvPr>
          <p:cNvPicPr>
            <a:picLocks noChangeAspect="1"/>
          </p:cNvPicPr>
          <p:nvPr>
            <p:custDataLst>
              <p:tags r:id="rId2"/>
            </p:custDataLst>
          </p:nvPr>
        </p:nvPicPr>
        <p:blipFill>
          <a:blip r:embed="rId8"/>
          <a:stretch>
            <a:fillRect/>
          </a:stretch>
        </p:blipFill>
        <p:spPr>
          <a:xfrm>
            <a:off x="506835" y="2045531"/>
            <a:ext cx="4265503" cy="1230613"/>
          </a:xfrm>
          <a:prstGeom prst="rect">
            <a:avLst/>
          </a:prstGeom>
        </p:spPr>
      </p:pic>
      <p:pic>
        <p:nvPicPr>
          <p:cNvPr id="5" name="Picture 4" descr="\documentclass{article}&#10;\usepackage{amsmath}&#10;\usepackage{xcolor}&#10;\usepackage{bussproofs}&#10;\pagestyle{empty}&#10;\begin{document}&#10;&#10;&#10;\color{white}&#10;\begin{align*}&#10;&amp;\{\mathsf{list}(x) \land \mathsf{list}(y) \land \textcolor{green}{\mathit{Sp}(\mathsf{list}(x)) \cap \mathit{Sp}(\mathsf{list}(y)) = \emptyset}\} \\&#10;&amp; x.next := x \\&#10;&amp; \{\mathsf{list}(y)\}&#10;\end{align*}&#10;&#10;&#10;\end{document}" title="IguanaTex Bitmap Display">
            <a:extLst>
              <a:ext uri="{FF2B5EF4-FFF2-40B4-BE49-F238E27FC236}">
                <a16:creationId xmlns:a16="http://schemas.microsoft.com/office/drawing/2014/main" id="{5E53E0B8-E7FD-449B-AC06-A1D8F959D7ED}"/>
              </a:ext>
            </a:extLst>
          </p:cNvPr>
          <p:cNvPicPr>
            <a:picLocks noChangeAspect="1"/>
          </p:cNvPicPr>
          <p:nvPr>
            <p:custDataLst>
              <p:tags r:id="rId3"/>
            </p:custDataLst>
          </p:nvPr>
        </p:nvPicPr>
        <p:blipFill>
          <a:blip r:embed="rId9"/>
          <a:stretch>
            <a:fillRect/>
          </a:stretch>
        </p:blipFill>
        <p:spPr>
          <a:xfrm>
            <a:off x="513922" y="2032330"/>
            <a:ext cx="6171560" cy="1236165"/>
          </a:xfrm>
          <a:prstGeom prst="rect">
            <a:avLst/>
          </a:prstGeom>
        </p:spPr>
      </p:pic>
      <p:sp>
        <p:nvSpPr>
          <p:cNvPr id="24" name="Oval 23">
            <a:extLst>
              <a:ext uri="{FF2B5EF4-FFF2-40B4-BE49-F238E27FC236}">
                <a16:creationId xmlns:a16="http://schemas.microsoft.com/office/drawing/2014/main" id="{8F56A7E5-4130-45FB-9CAA-CC7C06A92C7F}"/>
              </a:ext>
            </a:extLst>
          </p:cNvPr>
          <p:cNvSpPr/>
          <p:nvPr/>
        </p:nvSpPr>
        <p:spPr>
          <a:xfrm>
            <a:off x="7560578" y="1127649"/>
            <a:ext cx="4033005" cy="21790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4DDC003-17D1-4AE7-8534-4E5605AFAF3A}"/>
              </a:ext>
            </a:extLst>
          </p:cNvPr>
          <p:cNvSpPr/>
          <p:nvPr/>
        </p:nvSpPr>
        <p:spPr>
          <a:xfrm>
            <a:off x="8070416" y="2248118"/>
            <a:ext cx="2401116" cy="733087"/>
          </a:xfrm>
          <a:prstGeom prst="ellipse">
            <a:avLst/>
          </a:prstGeom>
          <a:solidFill>
            <a:schemeClr val="tx1">
              <a:alpha val="0"/>
            </a:schemeClr>
          </a:solidFill>
          <a:ln w="222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8" name="Oval 27">
            <a:extLst>
              <a:ext uri="{FF2B5EF4-FFF2-40B4-BE49-F238E27FC236}">
                <a16:creationId xmlns:a16="http://schemas.microsoft.com/office/drawing/2014/main" id="{03C3FA0E-30F9-4936-89EC-3336590B9721}"/>
              </a:ext>
            </a:extLst>
          </p:cNvPr>
          <p:cNvSpPr/>
          <p:nvPr/>
        </p:nvSpPr>
        <p:spPr>
          <a:xfrm>
            <a:off x="10683330" y="1842832"/>
            <a:ext cx="639682" cy="599222"/>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000" dirty="0">
                <a:solidFill>
                  <a:schemeClr val="bg1"/>
                </a:solidFill>
              </a:rPr>
              <a:t>nil</a:t>
            </a:r>
            <a:endParaRPr lang="en-US" sz="2000" b="0" dirty="0">
              <a:solidFill>
                <a:schemeClr val="bg1"/>
              </a:solidFill>
            </a:endParaRPr>
          </a:p>
          <a:p>
            <a:pPr algn="ctr"/>
            <a:endParaRPr lang="en-US" sz="2800" b="0" dirty="0">
              <a:solidFill>
                <a:schemeClr val="bg1"/>
              </a:solidFill>
            </a:endParaRPr>
          </a:p>
        </p:txBody>
      </p:sp>
      <p:sp>
        <p:nvSpPr>
          <p:cNvPr id="30" name="Oval 29">
            <a:extLst>
              <a:ext uri="{FF2B5EF4-FFF2-40B4-BE49-F238E27FC236}">
                <a16:creationId xmlns:a16="http://schemas.microsoft.com/office/drawing/2014/main" id="{C4F34EA6-3CC2-45C3-9C4D-3A378B96AD68}"/>
              </a:ext>
            </a:extLst>
          </p:cNvPr>
          <p:cNvSpPr/>
          <p:nvPr/>
        </p:nvSpPr>
        <p:spPr>
          <a:xfrm>
            <a:off x="8337935" y="1673206"/>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800" b="0" dirty="0">
                <a:solidFill>
                  <a:schemeClr val="bg1"/>
                </a:solidFill>
              </a:rPr>
              <a:t>x</a:t>
            </a:r>
          </a:p>
          <a:p>
            <a:pPr algn="ctr"/>
            <a:endParaRPr lang="en-US" sz="2800" b="0" dirty="0">
              <a:solidFill>
                <a:schemeClr val="bg1"/>
              </a:solidFill>
            </a:endParaRPr>
          </a:p>
        </p:txBody>
      </p:sp>
      <p:cxnSp>
        <p:nvCxnSpPr>
          <p:cNvPr id="34" name="Straight Arrow Connector 33">
            <a:extLst>
              <a:ext uri="{FF2B5EF4-FFF2-40B4-BE49-F238E27FC236}">
                <a16:creationId xmlns:a16="http://schemas.microsoft.com/office/drawing/2014/main" id="{66A18B39-8D4A-4EA8-8262-2EF7DA122E9B}"/>
              </a:ext>
            </a:extLst>
          </p:cNvPr>
          <p:cNvCxnSpPr>
            <a:cxnSpLocks/>
            <a:stCxn id="30" idx="6"/>
            <a:endCxn id="39" idx="2"/>
          </p:cNvCxnSpPr>
          <p:nvPr/>
        </p:nvCxnSpPr>
        <p:spPr>
          <a:xfrm>
            <a:off x="8738532" y="1870561"/>
            <a:ext cx="794846"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4FD6149-4D50-42A5-AFA1-41CCE9608229}"/>
              </a:ext>
            </a:extLst>
          </p:cNvPr>
          <p:cNvCxnSpPr>
            <a:cxnSpLocks/>
            <a:stCxn id="39" idx="6"/>
            <a:endCxn id="28" idx="2"/>
          </p:cNvCxnSpPr>
          <p:nvPr/>
        </p:nvCxnSpPr>
        <p:spPr>
          <a:xfrm>
            <a:off x="9933975" y="1870561"/>
            <a:ext cx="749355" cy="271882"/>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FF9C7790-6721-40CC-9D6F-0A7A90D3255A}"/>
              </a:ext>
            </a:extLst>
          </p:cNvPr>
          <p:cNvSpPr/>
          <p:nvPr/>
        </p:nvSpPr>
        <p:spPr>
          <a:xfrm>
            <a:off x="9533378" y="1673206"/>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endParaRPr lang="en-US" sz="2800" b="0" dirty="0">
              <a:solidFill>
                <a:schemeClr val="bg1"/>
              </a:solidFill>
            </a:endParaRPr>
          </a:p>
          <a:p>
            <a:pPr algn="ctr"/>
            <a:endParaRPr lang="en-US" sz="2800" b="0" dirty="0">
              <a:solidFill>
                <a:schemeClr val="bg1"/>
              </a:solidFill>
            </a:endParaRPr>
          </a:p>
        </p:txBody>
      </p:sp>
      <p:sp>
        <p:nvSpPr>
          <p:cNvPr id="50" name="Oval 49">
            <a:extLst>
              <a:ext uri="{FF2B5EF4-FFF2-40B4-BE49-F238E27FC236}">
                <a16:creationId xmlns:a16="http://schemas.microsoft.com/office/drawing/2014/main" id="{BFA451AC-F3C3-4DB4-AA4C-BAD869455FF6}"/>
              </a:ext>
            </a:extLst>
          </p:cNvPr>
          <p:cNvSpPr/>
          <p:nvPr/>
        </p:nvSpPr>
        <p:spPr>
          <a:xfrm>
            <a:off x="8406445" y="2396058"/>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800" dirty="0">
                <a:solidFill>
                  <a:schemeClr val="bg1"/>
                </a:solidFill>
              </a:rPr>
              <a:t>y</a:t>
            </a:r>
            <a:endParaRPr lang="en-US" sz="2800" b="0" dirty="0">
              <a:solidFill>
                <a:schemeClr val="bg1"/>
              </a:solidFill>
            </a:endParaRPr>
          </a:p>
          <a:p>
            <a:pPr algn="ctr"/>
            <a:endParaRPr lang="en-US" sz="2800" b="0" dirty="0">
              <a:solidFill>
                <a:schemeClr val="bg1"/>
              </a:solidFill>
            </a:endParaRPr>
          </a:p>
        </p:txBody>
      </p:sp>
      <p:cxnSp>
        <p:nvCxnSpPr>
          <p:cNvPr id="52" name="Straight Arrow Connector 51">
            <a:extLst>
              <a:ext uri="{FF2B5EF4-FFF2-40B4-BE49-F238E27FC236}">
                <a16:creationId xmlns:a16="http://schemas.microsoft.com/office/drawing/2014/main" id="{5835A8A7-CBD3-4475-AB97-EC6B6D54AA85}"/>
              </a:ext>
            </a:extLst>
          </p:cNvPr>
          <p:cNvCxnSpPr>
            <a:cxnSpLocks/>
            <a:stCxn id="50" idx="6"/>
            <a:endCxn id="56" idx="2"/>
          </p:cNvCxnSpPr>
          <p:nvPr/>
        </p:nvCxnSpPr>
        <p:spPr>
          <a:xfrm>
            <a:off x="8807042" y="2593413"/>
            <a:ext cx="794846"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4CEF5E2-71A4-4CCE-AF57-7DD705058EE8}"/>
              </a:ext>
            </a:extLst>
          </p:cNvPr>
          <p:cNvCxnSpPr>
            <a:cxnSpLocks/>
            <a:stCxn id="56" idx="6"/>
            <a:endCxn id="28" idx="2"/>
          </p:cNvCxnSpPr>
          <p:nvPr/>
        </p:nvCxnSpPr>
        <p:spPr>
          <a:xfrm flipV="1">
            <a:off x="10002485" y="2142443"/>
            <a:ext cx="680845" cy="45097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B165810C-3DB3-4240-BC14-44B35A62CB07}"/>
              </a:ext>
            </a:extLst>
          </p:cNvPr>
          <p:cNvSpPr/>
          <p:nvPr/>
        </p:nvSpPr>
        <p:spPr>
          <a:xfrm>
            <a:off x="9601888" y="2396058"/>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endParaRPr lang="en-US" sz="2800" b="0" dirty="0">
              <a:solidFill>
                <a:schemeClr val="bg1"/>
              </a:solidFill>
            </a:endParaRPr>
          </a:p>
          <a:p>
            <a:pPr algn="ctr"/>
            <a:endParaRPr lang="en-US" sz="2800" b="0" dirty="0">
              <a:solidFill>
                <a:schemeClr val="bg1"/>
              </a:solidFill>
            </a:endParaRPr>
          </a:p>
        </p:txBody>
      </p:sp>
      <p:sp>
        <p:nvSpPr>
          <p:cNvPr id="61" name="Oval 60">
            <a:extLst>
              <a:ext uri="{FF2B5EF4-FFF2-40B4-BE49-F238E27FC236}">
                <a16:creationId xmlns:a16="http://schemas.microsoft.com/office/drawing/2014/main" id="{B2672533-BD4A-4A86-B1EC-487F16B31596}"/>
              </a:ext>
            </a:extLst>
          </p:cNvPr>
          <p:cNvSpPr/>
          <p:nvPr/>
        </p:nvSpPr>
        <p:spPr>
          <a:xfrm>
            <a:off x="7972085" y="1451409"/>
            <a:ext cx="2401116" cy="733087"/>
          </a:xfrm>
          <a:prstGeom prst="ellipse">
            <a:avLst/>
          </a:prstGeom>
          <a:solidFill>
            <a:schemeClr val="tx1">
              <a:alpha val="0"/>
            </a:schemeClr>
          </a:solid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69" name="Oval 68">
            <a:extLst>
              <a:ext uri="{FF2B5EF4-FFF2-40B4-BE49-F238E27FC236}">
                <a16:creationId xmlns:a16="http://schemas.microsoft.com/office/drawing/2014/main" id="{7ABC9472-F051-4C75-ACD0-8A87F29BAB85}"/>
              </a:ext>
            </a:extLst>
          </p:cNvPr>
          <p:cNvSpPr/>
          <p:nvPr/>
        </p:nvSpPr>
        <p:spPr>
          <a:xfrm>
            <a:off x="8070416" y="5024867"/>
            <a:ext cx="2401116" cy="733087"/>
          </a:xfrm>
          <a:prstGeom prst="ellipse">
            <a:avLst/>
          </a:prstGeom>
          <a:solidFill>
            <a:schemeClr val="tx1">
              <a:alpha val="0"/>
            </a:schemeClr>
          </a:solidFill>
          <a:ln w="222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71" name="Oval 70">
            <a:extLst>
              <a:ext uri="{FF2B5EF4-FFF2-40B4-BE49-F238E27FC236}">
                <a16:creationId xmlns:a16="http://schemas.microsoft.com/office/drawing/2014/main" id="{F1E9E142-75C0-415B-89D8-09869F035350}"/>
              </a:ext>
            </a:extLst>
          </p:cNvPr>
          <p:cNvSpPr/>
          <p:nvPr/>
        </p:nvSpPr>
        <p:spPr>
          <a:xfrm>
            <a:off x="10683330" y="4619581"/>
            <a:ext cx="639682" cy="599222"/>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000" dirty="0">
                <a:solidFill>
                  <a:schemeClr val="bg1"/>
                </a:solidFill>
              </a:rPr>
              <a:t>nil</a:t>
            </a:r>
            <a:endParaRPr lang="en-US" sz="2000" b="0" dirty="0">
              <a:solidFill>
                <a:schemeClr val="bg1"/>
              </a:solidFill>
            </a:endParaRPr>
          </a:p>
          <a:p>
            <a:pPr algn="ctr"/>
            <a:endParaRPr lang="en-US" sz="2800" b="0" dirty="0">
              <a:solidFill>
                <a:schemeClr val="bg1"/>
              </a:solidFill>
            </a:endParaRPr>
          </a:p>
        </p:txBody>
      </p:sp>
      <p:sp>
        <p:nvSpPr>
          <p:cNvPr id="73" name="Oval 72">
            <a:extLst>
              <a:ext uri="{FF2B5EF4-FFF2-40B4-BE49-F238E27FC236}">
                <a16:creationId xmlns:a16="http://schemas.microsoft.com/office/drawing/2014/main" id="{445082F4-A45D-4871-827C-DC9684C1E6FA}"/>
              </a:ext>
            </a:extLst>
          </p:cNvPr>
          <p:cNvSpPr/>
          <p:nvPr/>
        </p:nvSpPr>
        <p:spPr>
          <a:xfrm>
            <a:off x="8337935" y="4449955"/>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800" b="0" dirty="0">
                <a:solidFill>
                  <a:schemeClr val="bg1"/>
                </a:solidFill>
              </a:rPr>
              <a:t>x</a:t>
            </a:r>
          </a:p>
          <a:p>
            <a:pPr algn="ctr"/>
            <a:endParaRPr lang="en-US" sz="2800" b="0" dirty="0">
              <a:solidFill>
                <a:schemeClr val="bg1"/>
              </a:solidFill>
            </a:endParaRPr>
          </a:p>
        </p:txBody>
      </p:sp>
      <p:cxnSp>
        <p:nvCxnSpPr>
          <p:cNvPr id="77" name="Straight Arrow Connector 76">
            <a:extLst>
              <a:ext uri="{FF2B5EF4-FFF2-40B4-BE49-F238E27FC236}">
                <a16:creationId xmlns:a16="http://schemas.microsoft.com/office/drawing/2014/main" id="{D0E4B01E-969C-4267-A8E0-D8B62F848854}"/>
              </a:ext>
            </a:extLst>
          </p:cNvPr>
          <p:cNvCxnSpPr>
            <a:cxnSpLocks/>
            <a:stCxn id="79" idx="6"/>
            <a:endCxn id="71" idx="2"/>
          </p:cNvCxnSpPr>
          <p:nvPr/>
        </p:nvCxnSpPr>
        <p:spPr>
          <a:xfrm>
            <a:off x="9933975" y="4647310"/>
            <a:ext cx="749355" cy="271882"/>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65A162AD-68C7-4DEE-A44C-0575A319B48F}"/>
              </a:ext>
            </a:extLst>
          </p:cNvPr>
          <p:cNvSpPr/>
          <p:nvPr/>
        </p:nvSpPr>
        <p:spPr>
          <a:xfrm>
            <a:off x="9533378" y="4449955"/>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endParaRPr lang="en-US" sz="2800" b="0" dirty="0">
              <a:solidFill>
                <a:schemeClr val="bg1"/>
              </a:solidFill>
            </a:endParaRPr>
          </a:p>
          <a:p>
            <a:pPr algn="ctr"/>
            <a:endParaRPr lang="en-US" sz="2800" b="0" dirty="0">
              <a:solidFill>
                <a:schemeClr val="bg1"/>
              </a:solidFill>
            </a:endParaRPr>
          </a:p>
        </p:txBody>
      </p:sp>
      <p:sp>
        <p:nvSpPr>
          <p:cNvPr id="81" name="Oval 80">
            <a:extLst>
              <a:ext uri="{FF2B5EF4-FFF2-40B4-BE49-F238E27FC236}">
                <a16:creationId xmlns:a16="http://schemas.microsoft.com/office/drawing/2014/main" id="{E05BFB98-BD33-4A40-A327-165107C9523E}"/>
              </a:ext>
            </a:extLst>
          </p:cNvPr>
          <p:cNvSpPr/>
          <p:nvPr/>
        </p:nvSpPr>
        <p:spPr>
          <a:xfrm>
            <a:off x="8406445" y="5172807"/>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r>
              <a:rPr lang="en-US" sz="2800" dirty="0">
                <a:solidFill>
                  <a:schemeClr val="bg1"/>
                </a:solidFill>
              </a:rPr>
              <a:t>y</a:t>
            </a:r>
            <a:endParaRPr lang="en-US" sz="2800" b="0" dirty="0">
              <a:solidFill>
                <a:schemeClr val="bg1"/>
              </a:solidFill>
            </a:endParaRPr>
          </a:p>
          <a:p>
            <a:pPr algn="ctr"/>
            <a:endParaRPr lang="en-US" sz="2800" b="0" dirty="0">
              <a:solidFill>
                <a:schemeClr val="bg1"/>
              </a:solidFill>
            </a:endParaRPr>
          </a:p>
        </p:txBody>
      </p:sp>
      <p:cxnSp>
        <p:nvCxnSpPr>
          <p:cNvPr id="83" name="Straight Arrow Connector 82">
            <a:extLst>
              <a:ext uri="{FF2B5EF4-FFF2-40B4-BE49-F238E27FC236}">
                <a16:creationId xmlns:a16="http://schemas.microsoft.com/office/drawing/2014/main" id="{A897B09C-0C68-4F3D-B933-B9B78F985790}"/>
              </a:ext>
            </a:extLst>
          </p:cNvPr>
          <p:cNvCxnSpPr>
            <a:cxnSpLocks/>
            <a:stCxn id="81" idx="6"/>
            <a:endCxn id="87" idx="2"/>
          </p:cNvCxnSpPr>
          <p:nvPr/>
        </p:nvCxnSpPr>
        <p:spPr>
          <a:xfrm>
            <a:off x="8807042" y="5370162"/>
            <a:ext cx="794846"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0DD2C0E-03CE-4F82-B0F6-FCD48F16CF1A}"/>
              </a:ext>
            </a:extLst>
          </p:cNvPr>
          <p:cNvCxnSpPr>
            <a:cxnSpLocks/>
            <a:stCxn id="87" idx="6"/>
            <a:endCxn id="71" idx="2"/>
          </p:cNvCxnSpPr>
          <p:nvPr/>
        </p:nvCxnSpPr>
        <p:spPr>
          <a:xfrm flipV="1">
            <a:off x="10002485" y="4919192"/>
            <a:ext cx="680845" cy="45097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A7AAE80A-4641-471E-8009-15A7593CAC6F}"/>
              </a:ext>
            </a:extLst>
          </p:cNvPr>
          <p:cNvSpPr/>
          <p:nvPr/>
        </p:nvSpPr>
        <p:spPr>
          <a:xfrm>
            <a:off x="9601888" y="5172807"/>
            <a:ext cx="400597" cy="394709"/>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solidFill>
                <a:schemeClr val="bg1"/>
              </a:solidFill>
              <a:latin typeface="Cambria Math" panose="02040503050406030204" pitchFamily="18" charset="0"/>
            </a:endParaRPr>
          </a:p>
          <a:p>
            <a:pPr algn="ctr"/>
            <a:endParaRPr lang="en-US" sz="2800" b="0" dirty="0">
              <a:solidFill>
                <a:schemeClr val="bg1"/>
              </a:solidFill>
            </a:endParaRPr>
          </a:p>
          <a:p>
            <a:pPr algn="ctr"/>
            <a:endParaRPr lang="en-US" sz="2800" b="0" dirty="0">
              <a:solidFill>
                <a:schemeClr val="bg1"/>
              </a:solidFill>
            </a:endParaRPr>
          </a:p>
        </p:txBody>
      </p:sp>
      <p:sp>
        <p:nvSpPr>
          <p:cNvPr id="90" name="Arc 89">
            <a:extLst>
              <a:ext uri="{FF2B5EF4-FFF2-40B4-BE49-F238E27FC236}">
                <a16:creationId xmlns:a16="http://schemas.microsoft.com/office/drawing/2014/main" id="{71A9B6C8-099F-4736-B250-C2C823F6D5E8}"/>
              </a:ext>
            </a:extLst>
          </p:cNvPr>
          <p:cNvSpPr/>
          <p:nvPr/>
        </p:nvSpPr>
        <p:spPr>
          <a:xfrm rot="6988552">
            <a:off x="8659200" y="4381763"/>
            <a:ext cx="460734" cy="426444"/>
          </a:xfrm>
          <a:prstGeom prst="arc">
            <a:avLst>
              <a:gd name="adj1" fmla="val 5107611"/>
              <a:gd name="adj2" fmla="val 1040062"/>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91216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30.4837"/>
  <p:tag name="ORIGINALWIDTH" val="2248.219"/>
  <p:tag name="LATEXADDIN" val="\documentclass{article}&#10;\usepackage{amsmath}&#10;\usepackage{xcolor}&#10;\pagestyle{empty}&#10;\begin{document}&#10;&#10;\color{white}&#10;$\mathsf{list}(x) :=_{\mathit{lfp}} \mathit{ite}(x = \mathit{nil}, \mathit{true}, \mathsf{list}(\mathit{next}(x)))$&#10;&#10;\end{document}"/>
  <p:tag name="IGUANATEXSIZE" val="20"/>
  <p:tag name="IGUANATEXCURSOR" val="227"/>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864.6419"/>
  <p:tag name="LATEXADDIN" val="\documentclass{article}&#10;\usepackage{amsmath}&#10;\usepackage{xcolor}&#10;\pagestyle{empty}&#10;\begin{document}&#10;&#10;\color{white}&#10;$\mathit{Sp}(\neg\alpha) = \mathit{Sp}(\alpha)$&#10;&#10;\end{document}"/>
  <p:tag name="IGUANATEXSIZE" val="20"/>
  <p:tag name="IGUANATEXCURSOR" val="161"/>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74.1658"/>
  <p:tag name="LATEXADDIN" val="\documentclass{article}&#10;\usepackage{amsmath}&#10;\usepackage{xcolor}&#10;\pagestyle{empty}&#10;\begin{document}&#10;&#10;\color{white}&#10;$\mathit{Sp}(\mathsf{list}(x)) = $&#10;&#10;\end{document}"/>
  <p:tag name="IGUANATEXSIZE" val="20"/>
  <p:tag name="IGUANATEXCURSOR" val="147"/>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0.6561"/>
  <p:tag name="LATEXADDIN" val="\documentclass{article}&#10;\usepackage{amsmath}&#10;\usepackage{xcolor}&#10;\pagestyle{empty}&#10;\begin{document}&#10;\color{white}&#10;&#10;$\mathsf{list}(x) \land \mathsf{list}(y)$&#10;&#10;&#10;&#10;\end{document}"/>
  <p:tag name="IGUANATEXSIZE" val="20"/>
  <p:tag name="IGUANATEXCURSOR" val="156"/>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423.697"/>
  <p:tag name="ORIGINALWIDTH" val="4330.708"/>
  <p:tag name="LATEXADDIN" val="\documentclass{article}&#10;\usepackage{amsmath}&#10;\usepackage{xcolor}&#10;\pagestyle{empty}&#10;\begin{document}&#10;&#10;\[&#10;\color{white}&#10;\begin{array}{rl}&#10;\mathsf{btree}(x) :=_\mathit{lfp} \mathit{ite}(x = \mathit{nil} : \top, \exists l, r : &amp; l = \mathit{left}(x) \land r = \mathit{right}(x). \mathsf{btree}(l) \land \mathsf{btree}(r) \\&#10;&amp;  \land x \not\in \mathit{\textcolor{green}{Sp}}(\mathsf{btree}(l)) \land x \not\in \mathit{\textcolor{green}{Sp}}(\mathsf{btree}(r))\; \\&#10;&amp; \land   \mathit{\textcolor{green}{Sp}}(\mathsf{btree}(l)) \cap \mathit{\textcolor{green}{Sp}}(\mathsf{btree}(r)) = \emptyset)&#10;\end{array}&#10;\]&#10;&#10;\end{document}"/>
  <p:tag name="IGUANATEXSIZE" val="20"/>
  <p:tag name="IGUANATEXCURSOR" val="316"/>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7.66"/>
  <p:tag name="LATEXADDIN" val="\documentclass{article}&#10;\usepackage{amsmath}&#10;\usepackage{xcolor}&#10;\pagestyle{empty}&#10;\begin{document}&#10;\color{white}&#10;&#10;$[\exists z.~\mathsf{lseg}(x,z)*\mathsf{lseg}(y,z)*\mathsf{list}(z)]&#10; \vee [\mathsf{list}(x)*\mathsf{list}(y)]$&#10;&#10;\end{document}"/>
  <p:tag name="IGUANATEXSIZE" val="20"/>
  <p:tag name="IGUANATEXCURSOR" val="225"/>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30.4837"/>
  <p:tag name="ORIGINALWIDTH" val="2491.189"/>
  <p:tag name="LATEXADDIN" val="\documentclass{article}&#10;\usepackage{amsmath}&#10;\usepackage{xcolor}&#10;\pagestyle{empty}&#10;\begin{document}&#10;&#10;\color{white}&#10;$\mathsf{lseg}(x, y) :=_{\mathit{lfp}} \mathit{ite}(x = y, \mathit{true}, \mathsf{lseg}(\mathit{next}(x), y))$&#10;&#10;\end{document}"/>
  <p:tag name="IGUANATEXSIZE" val="20"/>
  <p:tag name="IGUANATEXCURSOR" val="224"/>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306.7116"/>
  <p:tag name="ORIGINALWIDTH" val="1867.266"/>
  <p:tag name="LATEXADDIN" val="\documentclass{article}&#10;\usepackage{amsmath}&#10;\usepackage{xcolor}&#10;\usepackage{bussproofs}&#10;\pagestyle{empty}&#10;\begin{document}&#10;&#10;\color{white}&#10;\begin{prooftree}&#10;\AxiomC{$\{\alpha\} S \{\beta\}$}&#10;\AxiomC{$\mathit{Sp}(\alpha) \cap \mathit{Sp}(\mu) = \emptyset$}&#10;\BinaryInfC{$\{\alpha \land \mu\} S \{\beta \land \mu\}$}&#10;\end{prooftree}&#10;&#10;&#10;\end{document}"/>
  <p:tag name="IGUANATEXSIZE" val="20"/>
  <p:tag name="IGUANATEXCURSOR" val="312"/>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498.6877"/>
  <p:tag name="ORIGINALWIDTH" val="1728.534"/>
  <p:tag name="LATEXADDIN" val="\documentclass{article}&#10;\usepackage{amsmath}&#10;\usepackage{xcolor}&#10;\usepackage{bussproofs}&#10;\pagestyle{empty}&#10;\begin{document}&#10;&#10;&#10;\color{white}&#10;\begin{align*}&#10;&amp;\{\mathsf{list}(x) \land \mathsf{list}(y) \land \mathit{disjoint}(x, y)\} \\&#10;&amp; x.next := x \\&#10;&amp; \{\mathsf{list}(y)\}&#10;\end{align*}&#10;&#10;&#10;\end{document}"/>
  <p:tag name="IGUANATEXSIZE" val="20"/>
  <p:tag name="IGUANATEXCURSOR" val="270"/>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500.9374"/>
  <p:tag name="ORIGINALWIDTH" val="2500.937"/>
  <p:tag name="LATEXADDIN" val="\documentclass{article}&#10;\usepackage{amsmath}&#10;\usepackage{xcolor}&#10;\usepackage{bussproofs}&#10;\pagestyle{empty}&#10;\begin{document}&#10;&#10;&#10;\color{white}&#10;\begin{align*}&#10;&amp;\{\mathsf{list}(x) \land \mathsf{list}(y) \land \textcolor{green}{\mathit{Sp}(\mathsf{list}(x)) \cap \mathit{Sp}(\mathsf{list}(y)) = \emptyset}\} \\&#10;&amp; x.next := x \\&#10;&amp; \{\mathsf{list}(y)\}&#10;\end{align*}&#10;&#10;&#10;\end{document}"/>
  <p:tag name="IGUANATEXSIZE" val="20"/>
  <p:tag name="IGUANATEXCURSOR" val="285"/>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182.227"/>
  <p:tag name="LATEXADDIN" val="\documentclass{article}&#10;\usepackage{amsmath}&#10;\usepackage{xcolor}&#10;\pagestyle{empty}&#10;\begin{document}&#10;&#10;\color{white}&#10;$\equiv z \in \mathit{ite}(x = \mathit{nil}, \mathit{Sp}(\mathit{true}), \mathit{Sp}(\mathit{next}(x)))$&#10;&#10;&#10;\end{document}"/>
  <p:tag name="IGUANATEXSIZE" val="20"/>
  <p:tag name="IGUANATEXCURSOR" val="215"/>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722.9096"/>
  <p:tag name="ORIGINALWIDTH" val="4026.997"/>
  <p:tag name="LATEXADDIN" val="\documentclass{article}&#10;\usepackage{amsmath}&#10;\usepackage{xcolor}&#10;\pagestyle{empty}&#10;\begin{document}&#10;&#10;$$&#10;\color{white}&#10;\begin{array}{ccl}&#10;  \text{Formulas } \varphi &amp;::=&amp; t = t \mid R(t_1, \ldots, t_m) \mid G(t_1, \ldots, t_m)  \textcolor{green}{ \,\mid \mathit{Sp}(\varphi) \mid \textcolor{green}{t \in t \mid t \subseteq t}} \\&#10;&amp;&amp; \mid \varphi \land \varphi \mid \lnot \varphi \mid \mathit{ite}(\gamma:\varphi,\varphi) \mid \exists y:\gamma. ~\varphi \\&#10;  \text{Terms } t &amp;::=&amp; c \mid x \mid f(t_1, \ldots, t_m) \mid G(t_1, \ldots, t_m) \mid \mathit{ite}(\gamma:t,t) \\&#10;&amp;&amp; \textcolor{green}{ \,\mid \mathit{Sp}(t) \mid \emptyset \mid \{t\} \mid t \cup t \mid t^{c}} \\ &#10; \text{Rec defs } G &amp; ::= &amp; G(\vec x) := \rho_G(\vec{x}) &#10;\end{array}&#10;$$&#10;&#10;\end{document}"/>
  <p:tag name="IGUANATEXSIZE" val="20"/>
  <p:tag name="IGUANATEXCURSOR" val="133"/>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814.023"/>
  <p:tag name="LATEXADDIN" val="\documentclass{article}&#10;\usepackage{amsmath}&#10;\usepackage{xcolor}&#10;\pagestyle{empty}&#10;\begin{document}&#10;&#10;\color{white}&#10;$z \in \mathit{Sp}(\mathit{ite}(x = \mathit{nil}, \mathit{true}, \mathit{next}(x)))$&#10;&#10;&#10;\end{document}"/>
  <p:tag name="IGUANATEXSIZE" val="20"/>
  <p:tag name="IGUANATEXCURSOR" val="216"/>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1218.598"/>
  <p:tag name="LATEXADDIN" val="\documentclass{article}&#10;\usepackage{amsmath}&#10;\usepackage{xcolor}&#10;\pagestyle{empty}&#10;\begin{document}&#10;&#10;\color{white}&#10;$\equiv \mathit{ite}(x = \mathit{nil}, \emptyset, z = x)$&#10;&#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7.4053"/>
  <p:tag name="LATEXADDIN" val="\documentclass{article}&#10;\usepackage{amsmath}&#10;\usepackage{xcolor}&#10;\pagestyle{empty}&#10;\begin{document}&#10;&#10;\color{white}&#10;$z \in \mathit{Sp}(\mathsf{list}(x))$&#10;&#10;&#10;\end{document}"/>
  <p:tag name="IGUANATEXSIZE" val="20"/>
  <p:tag name="IGUANATEXCURSOR" val="150"/>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30.4837"/>
  <p:tag name="ORIGINALWIDTH" val="2248.219"/>
  <p:tag name="LATEXADDIN" val="\documentclass{article}&#10;\usepackage{amsmath}&#10;\usepackage{xcolor}&#10;\pagestyle{empty}&#10;\begin{document}&#10;&#10;\color{white}&#10;$\mathsf{list}(x) :=_{\mathit{lfp}} \mathit{ite}(x = \mathit{nil}, \mathit{true}, \mathsf{list}(\mathit{next}(x)))$&#10;&#10;\end{document}"/>
  <p:tag name="IGUANATEXSIZE" val="20"/>
  <p:tag name="IGUANATEXCURSOR" val="246"/>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32.7334"/>
  <p:tag name="ORIGINALWIDTH" val="2617.173"/>
  <p:tag name="LATEXADDIN" val="\documentclass{article}&#10;\usepackage{amsmath}&#10;\usepackage{xcolor}&#10;\pagestyle{empty}&#10;\begin{document}&#10;&#10;\color{white}&#10;$\mathsf{splist}(z) :=_{\mathit{lfp}} \mathit{ite}(z = \mathit{nil}, \emptyset, \{z\} \cup \mathsf{splist}(\mathit{next}(z)))$&#10;&#10;\end{document}"/>
  <p:tag name="IGUANATEXSIZE" val="20"/>
  <p:tag name="IGUANATEXCURSOR" val="216"/>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36.9329"/>
  <p:tag name="LATEXADDIN" val="\documentclass{article}&#10;\usepackage{amsmath}&#10;\usepackage{xcolor}&#10;\pagestyle{empty}&#10;\begin{document}&#10;&#10;\color{white}&#10;$\equiv \mathsf{splist}(z)$&#10;&#10;\end{document}"/>
  <p:tag name="IGUANATEXSIZE" val="20"/>
  <p:tag name="IGUANATEXCURSOR" val="133"/>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467.567"/>
  <p:tag name="LATEXADDIN" val="\documentclass{article}&#10;\usepackage{amsmath}&#10;\usepackage{xcolor}&#10;\pagestyle{empty}&#10;\begin{document}&#10;\color{white}&#10;&#10;$\mathit{ite}(x = \mathit{nil}, y \mapsto z_1, y \mapsto z_2)$&#10;&#10;&#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323.2096"/>
  <p:tag name="LATEXADDIN" val="\documentclass{article}&#10;\usepackage{amsmath}&#10;\usepackage{xcolor}&#10;\pagestyle{empty}&#10;\begin{document}&#10;\color{white}&#10;&#10;$x \mapsto y$&#10;&#10;&#10;&#10;\end{document}"/>
  <p:tag name="IGUANATEXSIZE" val="20"/>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98.4627"/>
  <p:tag name="LATEXADDIN" val="\documentclass{article}&#10;\usepackage{amsmath}&#10;\usepackage{xcolor}&#10;\pagestyle{empty}&#10;\begin{document}&#10;\color{white}&#10;&#10;$\mathsf{list}(x)$&#10;&#10;&#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08.6989"/>
  <p:tag name="LATEXADDIN" val="\documentclass{article}&#10;\usepackage{amsmath}&#10;\usepackage{xcolor}&#10;\pagestyle{empty}&#10;\begin{document}&#10;\color{white}&#10;&#10;$\mathsf{btree}(x)$&#10;&#10;&#10;&#10;\end{document}"/>
  <p:tag name="IGUANATEXSIZE" val="20"/>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722.9096"/>
  <p:tag name="ORIGINALWIDTH" val="3521.56"/>
  <p:tag name="LATEXADDIN" val="\documentclass{article}&#10;\usepackage{amsmath}&#10;\usepackage{xcolor}&#10;\pagestyle{empty}&#10;\begin{document}&#10;&#10;$$&#10;\color{white}&#10;\begin{array}{ccl}&#10;  \text{Formulas } \varphi &amp;::=&amp; t = t \mid R(t_1, \ldots, t_m) \mid G(t_1, \ldots, t_m) \\&#10;&amp;&amp; \mid \varphi \land \varphi \mid \lnot \varphi \mid \mathit{ite}(\gamma:\varphi,\varphi) \mid \exists y:\gamma. ~\varphi \\&#10;  \text{Terms } t &amp;::=&amp; c \mid x \mid f(t_1, \ldots, t_m) \mid G(t_1, \ldots, t_m) \mid \mathit{ite}(\gamma:t,t)  \\ \\&#10; \text{Rec defs } G &amp; ::= &amp; G(\vec x) := \rho_G(\vec{x}) &#10;\end{array}&#10;$$&#10;&#10;\end{document}"/>
  <p:tag name="IGUANATEXSIZE" val="20"/>
  <p:tag name="IGUANATEXCURSOR" val="133"/>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467.567"/>
  <p:tag name="LATEXADDIN" val="\documentclass{article}&#10;\usepackage{amsmath}&#10;\usepackage{xcolor}&#10;\pagestyle{empty}&#10;\begin{document}&#10;\color{white}&#10;&#10;$\mathit{ite}(x = \mathit{nil}, y \mapsto z_1, y \mapsto z_2)$&#10;&#10;&#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323.2096"/>
  <p:tag name="LATEXADDIN" val="\documentclass{article}&#10;\usepackage{amsmath}&#10;\usepackage{xcolor}&#10;\pagestyle{empty}&#10;\begin{document}&#10;\color{white}&#10;&#10;$x \mapsto y$&#10;&#10;&#10;&#10;\end{document}"/>
  <p:tag name="IGUANATEXSIZE" val="20"/>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46.9066"/>
  <p:tag name="LATEXADDIN" val="\documentclass{article}&#10;\usepackage{amsmath}&#10;\usepackage{xcolor}&#10;\pagestyle{empty}&#10;\begin{document}&#10;\color{white}&#10;&#10;$\varphi \iff \mathsf{FL}(\varphi)$&#10;&#10;&#10;&#10;\end{document}"/>
  <p:tag name="IGUANATEXSIZE" val="20"/>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58.605"/>
  <p:tag name="LATEXADDIN" val="\documentclass{article}&#10;\usepackage{amsmath}&#10;\usepackage{xcolor}&#10;\pagestyle{empty}&#10;\begin{document}&#10;\color{white}&#10;&#10;$\mathit{Heap}(\varphi) = \mathit{Sp}(\mathsf{FL}(\varphi))$&#10;&#10;&#10;&#10;\end{document}"/>
  <p:tag name="IGUANATEXSIZE" val="20"/>
  <p:tag name="IGUANATEXCURSOR" val="172"/>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98.4627"/>
  <p:tag name="LATEXADDIN" val="\documentclass{article}&#10;\usepackage{amsmath}&#10;\usepackage{xcolor}&#10;\pagestyle{empty}&#10;\begin{document}&#10;\color{white}&#10;&#10;$\mathsf{list}(x)$&#10;&#10;&#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08.6989"/>
  <p:tag name="LATEXADDIN" val="\documentclass{article}&#10;\usepackage{amsmath}&#10;\usepackage{xcolor}&#10;\pagestyle{empty}&#10;\begin{document}&#10;\color{white}&#10;&#10;$\mathsf{btree}(x)$&#10;&#10;&#10;&#10;\end{document}"/>
  <p:tag name="IGUANATEXSIZE" val="20"/>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306.7116"/>
  <p:tag name="ORIGINALWIDTH" val="1867.266"/>
  <p:tag name="LATEXADDIN" val="\documentclass{article}&#10;\usepackage{amsmath}&#10;\usepackage{xcolor}&#10;\usepackage{bussproofs}&#10;\pagestyle{empty}&#10;\begin{document}&#10;&#10;\color{white}&#10;\begin{prooftree}&#10;\AxiomC{$\{\alpha\} S \{\beta\}$}&#10;\AxiomC{$\mathit{Sp}(\alpha) \cap \mathit{Sp}(\mu) = \emptyset$}&#10;\BinaryInfC{$\{\alpha \land \mu\} S \{\beta \land \mu\}$}&#10;\end{prooftree}&#10;&#10;&#10;\end{document}"/>
  <p:tag name="IGUANATEXSIZE" val="20"/>
  <p:tag name="IGUANATEXCURSOR" val="312"/>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2359.205"/>
  <p:tag name="LATEXADDIN" val="\documentclass{article}&#10;\usepackage{amsmath}&#10;\usepackage{xcolor}&#10;\pagestyle{empty}&#10;\begin{document}&#10;&#10;\color{white}&#10;$\mathsf{list}(x) \land \mathsf{list}(y) \textcolor{green}{ \, \land\, \mathit{Sp}(\mathsf{list}(x)) \cap \mathit{Sp}(\mathsf{list}(y)) = \emptyset}$&#10;&#10;\end{document}"/>
  <p:tag name="IGUANATEXSIZE" val="20"/>
  <p:tag name="IGUANATEXCURSOR" val="249"/>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0.6561"/>
  <p:tag name="LATEXADDIN" val="\documentclass{article}&#10;\usepackage{amsmath}&#10;\usepackage{xcolor}&#10;\pagestyle{empty}&#10;\begin{document}&#10;&#10;\color{white}&#10;$\mathsf{list}(x) \land \mathsf{list}(y) $&#10;&#10;\end{document}"/>
  <p:tag name="IGUANATEXSIZE" val="20"/>
  <p:tag name="IGUANATEXCURSOR" val="156"/>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34.9456"/>
  <p:tag name="LATEXADDIN" val="\documentclass{article}&#10;\usepackage{amsmath}&#10;\usepackage{xcolor}&#10;\pagestyle{empty}&#10;\begin{document}&#10;&#10;\color{white}&#10;$\mathsf{list}(x) \equiv$&#10;&#10;\end{document}"/>
  <p:tag name="IGUANATEXSIZE" val="20"/>
  <p:tag name="IGUANATEXCURSOR" val="139"/>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20.098"/>
  <p:tag name="LATEXADDIN" val="\documentclass{article}&#10;\usepackage{amsmath}&#10;\usepackage{xcolor}&#10;\pagestyle{empty}&#10;\begin{document}&#10;&#10;\color{white}&#10;$\mathit{Sp}(\mathit{next}(x) = y) = \{x\}$&#10;&#10;\end{document}"/>
  <p:tag name="IGUANATEXSIZE" val="20"/>
  <p:tag name="IGUANATEXCURSOR" val="157"/>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450.319"/>
  <p:tag name="LATEXADDIN" val="\documentclass{article}&#10;\usepackage{amsmath}&#10;\usepackage{xcolor}&#10;\pagestyle{empty}&#10;\begin{document}&#10;&#10;\color{white}&#10;$\mathit{Sp}(\alpha \land \beta) = \mathit{Sp}(\alpha) \cup \mathit{Sp}(\beta)$&#10;&#10;\end{document}"/>
  <p:tag name="IGUANATEXSIZE" val="20"/>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450.319"/>
  <p:tag name="LATEXADDIN" val="\documentclass{article}&#10;\usepackage{amsmath}&#10;\usepackage{xcolor}&#10;\pagestyle{empty}&#10;\begin{document}&#10;&#10;\color{white}&#10;$\mathit{Sp}(\alpha \lor\beta) = \mathit{Sp}(\alpha) \cup \mathit{Sp}(\beta)$&#10;&#10;\end{document}"/>
  <p:tag name="IGUANATEXSIZE" val="20"/>
  <p:tag name="IGUANATEXCURSOR" val="139"/>
  <p:tag name="TRANSPARENCY" val="True"/>
  <p:tag name="FILENAME" val=""/>
  <p:tag name="LATEXENGINEID" val="0"/>
  <p:tag name="TEMPFOLDER" val="C:\Temp\"/>
  <p:tag name="LATEXFORMHEIGHT" val="312"/>
  <p:tag name="LATEXFORMWIDTH" val="384"/>
  <p:tag name="LATEXFORMWRAP" val="True"/>
  <p:tag name="BITMAPVECTOR"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02DB816-0688-43FE-A680-236A4B752F7F}">
  <we:reference id="wa200002290" version="1.0.0.3" store="en-US" storeType="OMEX"/>
  <we:alternateReferences>
    <we:reference id="wa200002290" version="1.0.0.3" store="WA20000229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38673C9705734F84796D262CEE9B53" ma:contentTypeVersion="5" ma:contentTypeDescription="Create a new document." ma:contentTypeScope="" ma:versionID="9df558f8f2fc3342ae5e57e015ccc1d2">
  <xsd:schema xmlns:xsd="http://www.w3.org/2001/XMLSchema" xmlns:xs="http://www.w3.org/2001/XMLSchema" xmlns:p="http://schemas.microsoft.com/office/2006/metadata/properties" xmlns:ns3="0686d497-8223-454d-8700-529e0bda97f8" xmlns:ns4="98d64151-586e-4b8d-9eb7-466b01a8ee9c" targetNamespace="http://schemas.microsoft.com/office/2006/metadata/properties" ma:root="true" ma:fieldsID="913c7cebf27c31d6061ac1718f0bb48b" ns3:_="" ns4:_="">
    <xsd:import namespace="0686d497-8223-454d-8700-529e0bda97f8"/>
    <xsd:import namespace="98d64151-586e-4b8d-9eb7-466b01a8ee9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6d497-8223-454d-8700-529e0bda97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64151-586e-4b8d-9eb7-466b01a8ee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0B1AB1-8BAB-4F87-87B0-FFE0CF261711}">
  <ds:schemaRefs>
    <ds:schemaRef ds:uri="http://schemas.microsoft.com/sharepoint/v3/contenttype/forms"/>
  </ds:schemaRefs>
</ds:datastoreItem>
</file>

<file path=customXml/itemProps2.xml><?xml version="1.0" encoding="utf-8"?>
<ds:datastoreItem xmlns:ds="http://schemas.openxmlformats.org/officeDocument/2006/customXml" ds:itemID="{3F49112F-FAEA-4365-8E2C-5F294DACCFB9}">
  <ds:schemaRefs>
    <ds:schemaRef ds:uri="0686d497-8223-454d-8700-529e0bda97f8"/>
    <ds:schemaRef ds:uri="98d64151-586e-4b8d-9eb7-466b01a8ee9c"/>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A25FF88-F319-483A-8F84-745B2459C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6d497-8223-454d-8700-529e0bda97f8"/>
    <ds:schemaRef ds:uri="98d64151-586e-4b8d-9eb7-466b01a8e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TM03457485[[fn=Mesh]]</Template>
  <TotalTime>642</TotalTime>
  <Words>2378</Words>
  <Application>Microsoft Office PowerPoint</Application>
  <PresentationFormat>Widescreen</PresentationFormat>
  <Paragraphs>280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Mesh</vt:lpstr>
      <vt:lpstr>A First-Order Logic with Frames</vt:lpstr>
      <vt:lpstr>Frame Logic (FL)</vt:lpstr>
      <vt:lpstr>Syntax</vt:lpstr>
      <vt:lpstr>Semantics</vt:lpstr>
      <vt:lpstr>Semantics</vt:lpstr>
      <vt:lpstr>Semantics</vt:lpstr>
      <vt:lpstr>Examples of FL FOrmulae</vt:lpstr>
      <vt:lpstr>PowerPoint Presentation</vt:lpstr>
      <vt:lpstr>Frame reasoning</vt:lpstr>
      <vt:lpstr>Reduction to FO-RD</vt:lpstr>
      <vt:lpstr>Precise Separation Logic</vt:lpstr>
      <vt:lpstr>Precise Separation Logic</vt:lpstr>
      <vt:lpstr>Program Logic</vt:lpstr>
      <vt:lpstr>Frame Logic (FL)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Adithya Murali</dc:creator>
  <cp:lastModifiedBy>Adithya Murali</cp:lastModifiedBy>
  <cp:revision>97</cp:revision>
  <dcterms:created xsi:type="dcterms:W3CDTF">2021-03-31T14:15:58Z</dcterms:created>
  <dcterms:modified xsi:type="dcterms:W3CDTF">2024-05-27T20:44:38Z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0x0101009F38673C9705734F84796D262CEE9B53</vt:lpwstr>
  </property>
</Properties>
</file>